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5C_41BD15EF.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9" r:id="rId2"/>
    <p:sldId id="322" r:id="rId3"/>
    <p:sldId id="355" r:id="rId4"/>
    <p:sldId id="348" r:id="rId5"/>
    <p:sldId id="359" r:id="rId6"/>
    <p:sldId id="360" r:id="rId7"/>
    <p:sldId id="361" r:id="rId8"/>
    <p:sldId id="344" r:id="rId9"/>
    <p:sldId id="341" r:id="rId10"/>
    <p:sldId id="346" r:id="rId11"/>
    <p:sldId id="356" r:id="rId12"/>
    <p:sldId id="357" r:id="rId13"/>
    <p:sldId id="358" r:id="rId14"/>
    <p:sldId id="288" r:id="rId15"/>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52A"/>
    <a:srgbClr val="F4F3BD"/>
    <a:srgbClr val="F1F1B3"/>
    <a:srgbClr val="D9D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81" autoAdjust="0"/>
  </p:normalViewPr>
  <p:slideViewPr>
    <p:cSldViewPr snapToGrid="0" snapToObjects="1">
      <p:cViewPr varScale="1">
        <p:scale>
          <a:sx n="116" d="100"/>
          <a:sy n="116" d="100"/>
        </p:scale>
        <p:origin x="1498" y="6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15C_41BD15EF.xml><?xml version="1.0" encoding="utf-8"?>
<p188:cmLst xmlns:a="http://schemas.openxmlformats.org/drawingml/2006/main" xmlns:r="http://schemas.openxmlformats.org/officeDocument/2006/relationships" xmlns:p188="http://schemas.microsoft.com/office/powerpoint/2018/8/main">
  <p188:cm id="{C4245F05-972C-46BE-BD83-CB9CCBAEA717}" authorId="{AA5E96A2-4908-A73D-CA5E-DFAF3DD9414C}" created="2023-09-20T15:52:45.085">
    <ac:txMkLst xmlns:ac="http://schemas.microsoft.com/office/drawing/2013/main/command">
      <pc:docMk xmlns:pc="http://schemas.microsoft.com/office/powerpoint/2013/main/command"/>
      <pc:sldMk xmlns:pc="http://schemas.microsoft.com/office/powerpoint/2013/main/command" cId="213501699" sldId="262"/>
      <ac:spMk id="5" creationId="{00000000-0000-0000-0000-000000000000}"/>
      <ac:txMk cp="180" len="3">
        <ac:context len="346" hash="899172593"/>
      </ac:txMk>
    </ac:txMkLst>
    <p188:pos x="2529194" y="1185132"/>
    <p188:txBody>
      <a:bodyPr/>
      <a:lstStyle/>
      <a:p>
        <a:r>
          <a:rPr lang="nl-NL"/>
          <a:t>Is toch 1,35 €/ton?</a:t>
        </a:r>
      </a:p>
    </p188:txBody>
  </p188:cm>
  <p188:cm id="{104C73FB-BE5F-43D1-9361-75185FC4802E}" authorId="{AA5E96A2-4908-A73D-CA5E-DFAF3DD9414C}" created="2023-09-20T15:53:55.663">
    <ac:txMkLst xmlns:ac="http://schemas.microsoft.com/office/drawing/2013/main/command">
      <pc:docMk xmlns:pc="http://schemas.microsoft.com/office/powerpoint/2013/main/command"/>
      <pc:sldMk xmlns:pc="http://schemas.microsoft.com/office/powerpoint/2013/main/command" cId="213501699" sldId="262"/>
      <ac:spMk id="5" creationId="{00000000-0000-0000-0000-000000000000}"/>
      <ac:txMk cp="198" len="5">
        <ac:context len="346" hash="899172593"/>
      </ac:txMk>
    </ac:txMkLst>
    <p188:pos x="4259672" y="1185132"/>
    <p188:txBody>
      <a:bodyPr/>
      <a:lstStyle/>
      <a:p>
        <a:r>
          <a:rPr lang="nl-NL"/>
          <a:t>0,2  ct/m3 ?</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AAFE9-C48C-4CD9-9A3C-1667722A257A}" type="datetimeFigureOut">
              <a:rPr lang="nl-NL" smtClean="0"/>
              <a:t>6-11-2023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AD1AA-683C-4D15-BD8B-904FFBA50DE1}" type="slidenum">
              <a:rPr lang="nl-NL" smtClean="0"/>
              <a:t>‹nr.›</a:t>
            </a:fld>
            <a:endParaRPr lang="nl-NL"/>
          </a:p>
        </p:txBody>
      </p:sp>
    </p:spTree>
    <p:extLst>
      <p:ext uri="{BB962C8B-B14F-4D97-AF65-F5344CB8AC3E}">
        <p14:creationId xmlns:p14="http://schemas.microsoft.com/office/powerpoint/2010/main" val="230195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a:t>Welkom heten, jezelf voorstellen en waarom je hier bent</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a:t>
            </a:fld>
            <a:endParaRPr lang="nl-NL"/>
          </a:p>
        </p:txBody>
      </p:sp>
    </p:spTree>
    <p:extLst>
      <p:ext uri="{BB962C8B-B14F-4D97-AF65-F5344CB8AC3E}">
        <p14:creationId xmlns:p14="http://schemas.microsoft.com/office/powerpoint/2010/main" val="387539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altLang="nl-NL" sz="1200" dirty="0">
                <a:latin typeface="Gill Sans"/>
                <a:cs typeface="Calibri" panose="020F0502020204030204" pitchFamily="34" charset="0"/>
              </a:rPr>
              <a:t>En dat allemaal gedurende een energiecrisis met een sector in de overlevingsstand…</a:t>
            </a:r>
          </a:p>
          <a:p>
            <a:pPr marL="0" marR="0" lvl="0" indent="0" algn="l" defTabSz="914400" rtl="0" eaLnBrk="1" fontAlgn="auto" latinLnBrk="0" hangingPunct="1">
              <a:lnSpc>
                <a:spcPct val="150000"/>
              </a:lnSpc>
              <a:spcBef>
                <a:spcPts val="0"/>
              </a:spcBef>
              <a:spcAft>
                <a:spcPts val="0"/>
              </a:spcAft>
              <a:buClrTx/>
              <a:buSzTx/>
              <a:buFontTx/>
              <a:buNone/>
              <a:tabLst/>
              <a:defRPr/>
            </a:pPr>
            <a:endParaRPr lang="nl-NL" altLang="nl-NL" sz="1200" dirty="0">
              <a:latin typeface="Gill Sans"/>
              <a:cs typeface="Calibri" panose="020F0502020204030204" pitchFamily="34" charset="0"/>
            </a:endParaRPr>
          </a:p>
          <a:p>
            <a:r>
              <a:rPr lang="nl-NL" sz="1200" b="1" i="0" u="none" strike="noStrike" kern="1200" baseline="0" dirty="0">
                <a:solidFill>
                  <a:schemeClr val="tx1"/>
                </a:solidFill>
                <a:latin typeface="+mn-lt"/>
                <a:ea typeface="+mn-ea"/>
                <a:cs typeface="+mn-cs"/>
              </a:rPr>
              <a:t>Convenant energietransitie 2021-2030</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SDE-problematiek</a:t>
            </a:r>
            <a:r>
              <a:rPr lang="nl-NL" dirty="0"/>
              <a:t/>
            </a:r>
            <a:br>
              <a:rPr lang="nl-NL" dirty="0"/>
            </a:br>
            <a:r>
              <a:rPr lang="nl-NL" sz="1200" b="0" i="0" kern="1200" dirty="0">
                <a:solidFill>
                  <a:schemeClr val="tx1"/>
                </a:solidFill>
                <a:effectLst/>
                <a:latin typeface="+mn-lt"/>
                <a:ea typeface="+mn-ea"/>
                <a:cs typeface="+mn-cs"/>
              </a:rPr>
              <a:t>Ondanks heel veel gesprekken met ambtenaren, tot aan minister </a:t>
            </a:r>
            <a:r>
              <a:rPr lang="nl-NL" sz="1200" b="0" i="0" kern="1200" dirty="0" err="1">
                <a:solidFill>
                  <a:schemeClr val="tx1"/>
                </a:solidFill>
                <a:effectLst/>
                <a:latin typeface="+mn-lt"/>
                <a:ea typeface="+mn-ea"/>
                <a:cs typeface="+mn-cs"/>
              </a:rPr>
              <a:t>Jetten</a:t>
            </a:r>
            <a:r>
              <a:rPr lang="nl-NL" sz="1200" b="0" i="0" kern="1200" dirty="0">
                <a:solidFill>
                  <a:schemeClr val="tx1"/>
                </a:solidFill>
                <a:effectLst/>
                <a:latin typeface="+mn-lt"/>
                <a:ea typeface="+mn-ea"/>
                <a:cs typeface="+mn-cs"/>
              </a:rPr>
              <a:t> zelf, is er nog steeds geen oplossing in zicht voor de bestaande duurzame projecten. “Wij blijven hier voor strijden en dit staat bovenaan ons prioriteitenlijstje. De komende tijd zullen we proberen de druk politiek gezien meer op te voeren. Nieuwe oplossingsrichtingen en ideeën zijn absoluut welkom.”</a:t>
            </a:r>
            <a:endParaRPr lang="nl-NL" sz="1200" b="1" i="0" u="none" strike="noStrike" kern="1200" baseline="0" dirty="0">
              <a:solidFill>
                <a:schemeClr val="tx1"/>
              </a:solidFill>
              <a:latin typeface="+mn-lt"/>
              <a:ea typeface="+mn-ea"/>
              <a:cs typeface="+mn-cs"/>
            </a:endParaRP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Impactanalyse fiscale maatregelen energiebelasting 2025</a:t>
            </a:r>
          </a:p>
          <a:p>
            <a:r>
              <a:rPr lang="nl-NL" sz="1200" b="0" i="0" kern="1200" dirty="0">
                <a:solidFill>
                  <a:schemeClr val="tx1"/>
                </a:solidFill>
                <a:effectLst/>
                <a:latin typeface="+mn-lt"/>
                <a:ea typeface="+mn-ea"/>
                <a:cs typeface="+mn-cs"/>
              </a:rPr>
              <a:t>De analyse, die Wageningen </a:t>
            </a:r>
            <a:r>
              <a:rPr lang="nl-NL" sz="1200" b="0" i="0" kern="1200" dirty="0" err="1">
                <a:solidFill>
                  <a:schemeClr val="tx1"/>
                </a:solidFill>
                <a:effectLst/>
                <a:latin typeface="+mn-lt"/>
                <a:ea typeface="+mn-ea"/>
                <a:cs typeface="+mn-cs"/>
              </a:rPr>
              <a:t>Economic</a:t>
            </a:r>
            <a:r>
              <a:rPr lang="nl-NL" sz="1200" b="0" i="0" kern="1200" dirty="0">
                <a:solidFill>
                  <a:schemeClr val="tx1"/>
                </a:solidFill>
                <a:effectLst/>
                <a:latin typeface="+mn-lt"/>
                <a:ea typeface="+mn-ea"/>
                <a:cs typeface="+mn-cs"/>
              </a:rPr>
              <a:t> Research (</a:t>
            </a:r>
            <a:r>
              <a:rPr lang="nl-NL" sz="1200" b="0" i="0" kern="1200" dirty="0" err="1">
                <a:solidFill>
                  <a:schemeClr val="tx1"/>
                </a:solidFill>
                <a:effectLst/>
                <a:latin typeface="+mn-lt"/>
                <a:ea typeface="+mn-ea"/>
                <a:cs typeface="+mn-cs"/>
              </a:rPr>
              <a:t>WEcR</a:t>
            </a:r>
            <a:r>
              <a:rPr lang="nl-NL" sz="1200" b="0" i="0" kern="1200" dirty="0">
                <a:solidFill>
                  <a:schemeClr val="tx1"/>
                </a:solidFill>
                <a:effectLst/>
                <a:latin typeface="+mn-lt"/>
                <a:ea typeface="+mn-ea"/>
                <a:cs typeface="+mn-cs"/>
              </a:rPr>
              <a:t>) heeft uitgevoerd naar de door het Kabinet voorgestelde aanpassingen van de energieheffingen, laat zien dat de impact voor glastuinbouwondernemers zeer fors is. Als alleen naar de genoemde fiscale maatregelen wordt gekeken, stijgen de door </a:t>
            </a:r>
            <a:r>
              <a:rPr lang="nl-NL" sz="1200" b="0" i="0" kern="1200" dirty="0" err="1">
                <a:solidFill>
                  <a:schemeClr val="tx1"/>
                </a:solidFill>
                <a:effectLst/>
                <a:latin typeface="+mn-lt"/>
                <a:ea typeface="+mn-ea"/>
                <a:cs typeface="+mn-cs"/>
              </a:rPr>
              <a:t>WEcR</a:t>
            </a:r>
            <a:r>
              <a:rPr lang="nl-NL" sz="1200" b="0" i="0" kern="1200" dirty="0">
                <a:solidFill>
                  <a:schemeClr val="tx1"/>
                </a:solidFill>
                <a:effectLst/>
                <a:latin typeface="+mn-lt"/>
                <a:ea typeface="+mn-ea"/>
                <a:cs typeface="+mn-cs"/>
              </a:rPr>
              <a:t> berekende jaarlijkse lasten van €165 miljoen naar €761 miljoen in 2025 en van €170 miljoen naar €840 miljoen in 2030.</a:t>
            </a:r>
          </a:p>
          <a:p>
            <a:r>
              <a:rPr lang="nl-NL" sz="1200" b="0" i="0" kern="1200" dirty="0">
                <a:solidFill>
                  <a:schemeClr val="tx1"/>
                </a:solidFill>
                <a:effectLst/>
                <a:latin typeface="+mn-lt"/>
                <a:ea typeface="+mn-ea"/>
                <a:cs typeface="+mn-cs"/>
              </a:rPr>
              <a:t>Bedrijven met belichting, bedrijven met WKK en bedrijven met een kleinere bedrijfsomvang en enkel een ketel, of met combinaties van deze kenmerken, zullen door de aanpassingen van de energieheffingen het hardst worden geraakt. Bedrijven zonder belichting, met een relatief groot aandeel duurzame energie of warmte van derden en een grotere bedrijfsomvang worden minder hard geraakt, zo verwacht </a:t>
            </a:r>
            <a:r>
              <a:rPr lang="nl-NL" sz="1200" b="0" i="0" kern="1200" dirty="0" err="1">
                <a:solidFill>
                  <a:schemeClr val="tx1"/>
                </a:solidFill>
                <a:effectLst/>
                <a:latin typeface="+mn-lt"/>
                <a:ea typeface="+mn-ea"/>
                <a:cs typeface="+mn-cs"/>
              </a:rPr>
              <a:t>WEcR</a:t>
            </a:r>
            <a:r>
              <a:rPr lang="nl-NL" sz="1200" b="0" i="0" kern="1200" dirty="0">
                <a:solidFill>
                  <a:schemeClr val="tx1"/>
                </a:solidFill>
                <a:effectLst/>
                <a:latin typeface="+mn-lt"/>
                <a:ea typeface="+mn-ea"/>
                <a:cs typeface="+mn-cs"/>
              </a:rPr>
              <a:t>.</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b="1" dirty="0">
                <a:latin typeface="Gill Sans"/>
              </a:rPr>
              <a:t>Herzien inhoud visie klimaatneutraal 2040 [zie aparte sheet </a:t>
            </a:r>
            <a:r>
              <a:rPr lang="nl-NL" altLang="nl-NL" sz="1200" b="1" dirty="0" err="1">
                <a:latin typeface="Gill Sans"/>
              </a:rPr>
              <a:t>nr</a:t>
            </a:r>
            <a:r>
              <a:rPr lang="nl-NL" altLang="nl-NL" sz="1200" b="1" dirty="0">
                <a:latin typeface="Gill Sans"/>
              </a:rPr>
              <a:t> 6]</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latin typeface="Gill Sans"/>
              </a:rPr>
              <a:t>Team</a:t>
            </a:r>
            <a:r>
              <a:rPr lang="nl-NL" altLang="nl-NL" sz="1200" baseline="0" dirty="0">
                <a:latin typeface="Gill Sans"/>
              </a:rPr>
              <a:t> </a:t>
            </a:r>
            <a:r>
              <a:rPr lang="nl-NL" altLang="nl-NL" sz="1200" dirty="0">
                <a:latin typeface="Gill Sans"/>
              </a:rPr>
              <a:t>Energie werkt samen met een begeleidingsgroep</a:t>
            </a:r>
            <a:r>
              <a:rPr lang="nl-NL" altLang="nl-NL" sz="1200" baseline="0" dirty="0">
                <a:latin typeface="Gill Sans"/>
              </a:rPr>
              <a:t> van ondernemers </a:t>
            </a:r>
            <a:r>
              <a:rPr lang="nl-NL" altLang="nl-NL" sz="1200" dirty="0">
                <a:latin typeface="Gill Sans"/>
              </a:rPr>
              <a:t>aan een afronding</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nl-NL" altLang="nl-NL" sz="1300" b="1" dirty="0">
                <a:latin typeface="Gill Sans"/>
              </a:rPr>
              <a:t>Convenant energietransitie 2021-2030 [aparte sheet </a:t>
            </a:r>
            <a:r>
              <a:rPr lang="nl-NL" altLang="nl-NL" sz="1300" b="1" dirty="0" err="1">
                <a:latin typeface="Gill Sans"/>
              </a:rPr>
              <a:t>nr</a:t>
            </a:r>
            <a:r>
              <a:rPr lang="nl-NL" altLang="nl-NL" sz="1300" b="1" dirty="0">
                <a:latin typeface="Gill Sans"/>
              </a:rPr>
              <a:t> 8]</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nl-NL" altLang="nl-NL" sz="1300" dirty="0">
                <a:latin typeface="Gill Sans"/>
              </a:rPr>
              <a:t>Volgt aparte sheet</a:t>
            </a:r>
            <a:r>
              <a:rPr lang="nl-NL" altLang="nl-NL" sz="1300" baseline="0" dirty="0">
                <a:latin typeface="Gill Sans"/>
              </a:rPr>
              <a:t> </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nl-NL" altLang="nl-NL" sz="1300" b="1" dirty="0">
              <a:latin typeface="Gill Sans"/>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nl-NL" altLang="nl-NL" sz="1300" b="1" dirty="0">
              <a:latin typeface="Gill Sans"/>
            </a:endParaRPr>
          </a:p>
          <a:p>
            <a:pPr defTabSz="966612">
              <a:lnSpc>
                <a:spcPct val="150000"/>
              </a:lnSpc>
              <a:defRPr/>
            </a:pPr>
            <a:endParaRPr lang="nl-NL" altLang="nl-NL" sz="1300" dirty="0">
              <a:latin typeface="Gill San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nl-NL" altLang="nl-NL" sz="1200" dirty="0">
              <a:latin typeface="Gill Sans"/>
              <a:cs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2</a:t>
            </a:fld>
            <a:endParaRPr lang="nl-NL"/>
          </a:p>
        </p:txBody>
      </p:sp>
    </p:spTree>
    <p:extLst>
      <p:ext uri="{BB962C8B-B14F-4D97-AF65-F5344CB8AC3E}">
        <p14:creationId xmlns:p14="http://schemas.microsoft.com/office/powerpoint/2010/main" val="146517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altLang="nl-NL" dirty="0">
                <a:latin typeface="Gill Sans"/>
              </a:rPr>
              <a:t>Op</a:t>
            </a:r>
            <a:r>
              <a:rPr lang="nl-NL" altLang="nl-NL" baseline="0" dirty="0">
                <a:latin typeface="Gill Sans"/>
              </a:rPr>
              <a:t> </a:t>
            </a:r>
            <a:r>
              <a:rPr lang="nl-NL" altLang="nl-NL" dirty="0">
                <a:latin typeface="Gill Sans"/>
              </a:rPr>
              <a:t>30 november tekenden</a:t>
            </a:r>
            <a:r>
              <a:rPr lang="nl-NL" altLang="nl-NL" baseline="0" dirty="0">
                <a:latin typeface="Gill Sans"/>
              </a:rPr>
              <a:t> </a:t>
            </a:r>
            <a:r>
              <a:rPr lang="nl-NL" altLang="nl-NL" dirty="0">
                <a:latin typeface="Gill Sans"/>
              </a:rPr>
              <a:t>GTNL, GPNL en de ministeries van LNV, EZK en Financiën het Energieconvenant 2030. Goede samenwerking is essentieel om doelstellingen en ambities</a:t>
            </a:r>
            <a:r>
              <a:rPr lang="nl-NL" altLang="nl-NL" baseline="0" dirty="0">
                <a:latin typeface="Gill Sans"/>
              </a:rPr>
              <a:t> te behalen.</a:t>
            </a:r>
          </a:p>
          <a:p>
            <a:pPr marL="0" marR="0" lvl="0" indent="0" algn="l" defTabSz="914400" rtl="0" eaLnBrk="1" fontAlgn="auto" latinLnBrk="0" hangingPunct="1">
              <a:lnSpc>
                <a:spcPct val="150000"/>
              </a:lnSpc>
              <a:spcBef>
                <a:spcPts val="0"/>
              </a:spcBef>
              <a:spcAft>
                <a:spcPts val="0"/>
              </a:spcAft>
              <a:buClrTx/>
              <a:buSzTx/>
              <a:buFontTx/>
              <a:buNone/>
              <a:tabLst/>
              <a:defRPr/>
            </a:pPr>
            <a:endParaRPr lang="nl-NL" altLang="nl-NL" baseline="0" dirty="0">
              <a:latin typeface="Gill Sans"/>
            </a:endParaRPr>
          </a:p>
          <a:p>
            <a:pPr marL="0" indent="0">
              <a:lnSpc>
                <a:spcPct val="120000"/>
              </a:lnSpc>
              <a:defRPr/>
            </a:pPr>
            <a:r>
              <a:rPr lang="nl-NL" altLang="nl-NL" sz="1400" dirty="0">
                <a:latin typeface="Gill Sans"/>
              </a:rPr>
              <a:t>Het convenant beoogt een goede balans tussen stimulerende en prikkelende maatregelen om het doel te realiseren:</a:t>
            </a:r>
          </a:p>
          <a:p>
            <a:pPr>
              <a:lnSpc>
                <a:spcPct val="120000"/>
              </a:lnSpc>
              <a:buFont typeface="Wingdings" panose="05000000000000000000" pitchFamily="2" charset="2"/>
              <a:buChar char="Ø"/>
              <a:defRPr/>
            </a:pPr>
            <a:r>
              <a:rPr lang="nl-NL" altLang="nl-NL" dirty="0">
                <a:latin typeface="Gill Sans"/>
              </a:rPr>
              <a:t> CO2 doel 2030 bandbreedte 4,3 – 4,8 </a:t>
            </a:r>
            <a:r>
              <a:rPr lang="nl-NL" altLang="nl-NL" dirty="0" err="1">
                <a:latin typeface="Gill Sans"/>
              </a:rPr>
              <a:t>Mton</a:t>
            </a:r>
            <a:r>
              <a:rPr lang="nl-NL" altLang="nl-NL" dirty="0">
                <a:latin typeface="Gill Sans"/>
              </a:rPr>
              <a:t> (incl. methaanslip); ca. -45%; niet-lineair pad naar 2040; lineair zou zijn 2030 op 3,95 </a:t>
            </a:r>
            <a:r>
              <a:rPr lang="nl-NL" altLang="nl-NL" dirty="0" err="1">
                <a:latin typeface="Gill Sans"/>
              </a:rPr>
              <a:t>Mton</a:t>
            </a:r>
            <a:endParaRPr lang="nl-NL" altLang="nl-NL" dirty="0">
              <a:latin typeface="Gill Sans"/>
            </a:endParaRPr>
          </a:p>
          <a:p>
            <a:pPr>
              <a:lnSpc>
                <a:spcPct val="120000"/>
              </a:lnSpc>
              <a:buFont typeface="Wingdings" panose="05000000000000000000" pitchFamily="2" charset="2"/>
              <a:buChar char="Ø"/>
              <a:defRPr/>
            </a:pPr>
            <a:r>
              <a:rPr lang="nl-NL" altLang="nl-NL" dirty="0">
                <a:latin typeface="Gill Sans"/>
              </a:rPr>
              <a:t>Voortzetten programma Kas als Energiebron (t.w.v. 391 miljoen voor onderzoek, kennisinteractie, subsidies)</a:t>
            </a:r>
          </a:p>
          <a:p>
            <a:pPr>
              <a:lnSpc>
                <a:spcPct val="120000"/>
              </a:lnSpc>
              <a:buFont typeface="Wingdings" panose="05000000000000000000" pitchFamily="2" charset="2"/>
              <a:buChar char="Ø"/>
              <a:defRPr/>
            </a:pPr>
            <a:r>
              <a:rPr lang="nl-NL" altLang="nl-NL" dirty="0">
                <a:latin typeface="Gill Sans"/>
              </a:rPr>
              <a:t>Afspraken over CO2-voorziening, restwarmte, geothermie en elektrificatie</a:t>
            </a:r>
          </a:p>
          <a:p>
            <a:pPr>
              <a:lnSpc>
                <a:spcPct val="120000"/>
              </a:lnSpc>
              <a:buFont typeface="Wingdings" panose="05000000000000000000" pitchFamily="2" charset="2"/>
              <a:buChar char="Ø"/>
              <a:defRPr/>
            </a:pPr>
            <a:r>
              <a:rPr lang="nl-NL" altLang="nl-NL" dirty="0">
                <a:latin typeface="Gill Sans"/>
              </a:rPr>
              <a:t>Afspraken rondom gebiedsaanpak</a:t>
            </a:r>
          </a:p>
          <a:p>
            <a:pPr>
              <a:lnSpc>
                <a:spcPct val="120000"/>
              </a:lnSpc>
              <a:buFont typeface="Wingdings" panose="05000000000000000000" pitchFamily="2" charset="2"/>
              <a:buChar char="Ø"/>
              <a:defRPr/>
            </a:pPr>
            <a:r>
              <a:rPr lang="nl-NL" altLang="nl-NL" dirty="0">
                <a:latin typeface="Gill Sans"/>
              </a:rPr>
              <a:t>Afspraken rondom CO2-beprijzing; uitwerking van het CO2-sectorsysteem 2.0 </a:t>
            </a:r>
          </a:p>
          <a:p>
            <a:pPr marL="0" indent="0">
              <a:lnSpc>
                <a:spcPct val="120000"/>
              </a:lnSpc>
              <a:defRPr/>
            </a:pPr>
            <a:r>
              <a:rPr lang="nl-NL" altLang="nl-NL" i="1" dirty="0">
                <a:latin typeface="Gill Sans"/>
              </a:rPr>
              <a:t>Hele convenant is online te vinden op onze website</a:t>
            </a:r>
          </a:p>
          <a:p>
            <a:pPr marL="0" marR="0" lvl="0" indent="0" algn="l" defTabSz="914400" rtl="0" eaLnBrk="1" fontAlgn="auto" latinLnBrk="0" hangingPunct="1">
              <a:lnSpc>
                <a:spcPct val="150000"/>
              </a:lnSpc>
              <a:spcBef>
                <a:spcPts val="0"/>
              </a:spcBef>
              <a:spcAft>
                <a:spcPts val="0"/>
              </a:spcAft>
              <a:buClrTx/>
              <a:buSzTx/>
              <a:buFontTx/>
              <a:buNone/>
              <a:tabLst/>
              <a:defRPr/>
            </a:pPr>
            <a:r>
              <a:rPr lang="nl-NL" altLang="nl-NL" baseline="0" dirty="0">
                <a:latin typeface="Gill San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lang="nl-NL" altLang="nl-NL" baseline="0" dirty="0">
              <a:latin typeface="Gill San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nl-NL" altLang="nl-NL" dirty="0">
              <a:latin typeface="Gill San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nl-NL" altLang="nl-NL" dirty="0">
              <a:latin typeface="Gill Sans"/>
            </a:endParaRPr>
          </a:p>
          <a:p>
            <a:pPr>
              <a:lnSpc>
                <a:spcPct val="150000"/>
              </a:lnSpc>
              <a:defRPr/>
            </a:pPr>
            <a:endParaRPr lang="nl-NL" sz="1200"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8</a:t>
            </a:fld>
            <a:endParaRPr lang="nl-NL"/>
          </a:p>
        </p:txBody>
      </p:sp>
    </p:spTree>
    <p:extLst>
      <p:ext uri="{BB962C8B-B14F-4D97-AF65-F5344CB8AC3E}">
        <p14:creationId xmlns:p14="http://schemas.microsoft.com/office/powerpoint/2010/main" val="249084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buFont typeface="Wingdings" panose="05000000000000000000" pitchFamily="2" charset="2"/>
              <a:buChar char="Ø"/>
              <a:defRPr/>
            </a:pPr>
            <a:r>
              <a:rPr lang="nl-NL" altLang="nl-NL" sz="2000" dirty="0">
                <a:latin typeface="Gill Sans"/>
              </a:rPr>
              <a:t>Alle investeringen in energie besparing die in 5 jaar terug te verdienen zijn worden verplicht</a:t>
            </a:r>
          </a:p>
          <a:p>
            <a:pPr>
              <a:lnSpc>
                <a:spcPct val="120000"/>
              </a:lnSpc>
              <a:buFont typeface="Wingdings" panose="05000000000000000000" pitchFamily="2" charset="2"/>
              <a:buChar char="Ø"/>
              <a:defRPr/>
            </a:pPr>
            <a:r>
              <a:rPr lang="nl-NL" altLang="nl-NL" sz="2000" dirty="0">
                <a:latin typeface="Gill Sans"/>
              </a:rPr>
              <a:t>Bedrijven tot 170.000m3 vallen onder de energiebesparingsplicht</a:t>
            </a:r>
          </a:p>
          <a:p>
            <a:pPr lvl="1">
              <a:lnSpc>
                <a:spcPct val="120000"/>
              </a:lnSpc>
              <a:buFont typeface="Wingdings" panose="05000000000000000000" pitchFamily="2" charset="2"/>
              <a:buChar char="Ø"/>
              <a:defRPr/>
            </a:pPr>
            <a:r>
              <a:rPr lang="nl-NL" altLang="nl-NL" sz="2000" dirty="0">
                <a:latin typeface="Gill Sans"/>
              </a:rPr>
              <a:t>Deze groep moet door TNO vastgestelde energieprijzen gebruiken </a:t>
            </a:r>
          </a:p>
          <a:p>
            <a:pPr>
              <a:lnSpc>
                <a:spcPct val="120000"/>
              </a:lnSpc>
              <a:buFont typeface="Wingdings" panose="05000000000000000000" pitchFamily="2" charset="2"/>
              <a:buChar char="Ø"/>
              <a:defRPr/>
            </a:pPr>
            <a:r>
              <a:rPr lang="nl-NL" altLang="nl-NL" sz="2000" dirty="0">
                <a:latin typeface="Gill Sans"/>
              </a:rPr>
              <a:t>Bedrijven boven de 170.000m3 vallen onder de onderzoek plicht</a:t>
            </a:r>
          </a:p>
          <a:p>
            <a:pPr lvl="1">
              <a:lnSpc>
                <a:spcPct val="120000"/>
              </a:lnSpc>
              <a:buFont typeface="Wingdings" panose="05000000000000000000" pitchFamily="2" charset="2"/>
              <a:buChar char="Ø"/>
              <a:defRPr/>
            </a:pPr>
            <a:r>
              <a:rPr lang="nl-NL" altLang="nl-NL" sz="2000" dirty="0">
                <a:latin typeface="Gill Sans"/>
              </a:rPr>
              <a:t>Deze groep kan zijn eigen energieprijzen gebruiken bij het rekenen</a:t>
            </a:r>
          </a:p>
          <a:p>
            <a:pPr>
              <a:lnSpc>
                <a:spcPct val="120000"/>
              </a:lnSpc>
              <a:buFont typeface="Wingdings" panose="05000000000000000000" pitchFamily="2" charset="2"/>
              <a:buChar char="Ø"/>
              <a:defRPr/>
            </a:pPr>
            <a:r>
              <a:rPr lang="nl-NL" altLang="nl-NL" sz="2000" dirty="0">
                <a:latin typeface="Gill Sans"/>
              </a:rPr>
              <a:t>1 december dienen de plannen aangeleverd te worden</a:t>
            </a:r>
          </a:p>
          <a:p>
            <a:pPr>
              <a:lnSpc>
                <a:spcPct val="120000"/>
              </a:lnSpc>
              <a:buFont typeface="Wingdings" panose="05000000000000000000" pitchFamily="2" charset="2"/>
              <a:buChar char="Ø"/>
              <a:defRPr/>
            </a:pPr>
            <a:endParaRPr lang="nl-NL" altLang="nl-NL" sz="2000" dirty="0">
              <a:latin typeface="Gill San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nl-NL" altLang="nl-NL" sz="1200" dirty="0">
              <a:latin typeface="Gill Sans"/>
              <a:cs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9</a:t>
            </a:fld>
            <a:endParaRPr lang="nl-NL"/>
          </a:p>
        </p:txBody>
      </p:sp>
    </p:spTree>
    <p:extLst>
      <p:ext uri="{BB962C8B-B14F-4D97-AF65-F5344CB8AC3E}">
        <p14:creationId xmlns:p14="http://schemas.microsoft.com/office/powerpoint/2010/main" val="159191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Gill Sans"/>
              </a:rPr>
              <a:t>Klimaatakkoord afspraken zijn gebaseerd op de visie ‘</a:t>
            </a:r>
            <a:r>
              <a:rPr lang="nl-NL" sz="1200" dirty="0" err="1">
                <a:latin typeface="Gill Sans"/>
              </a:rPr>
              <a:t>Klimaatneutrale</a:t>
            </a:r>
            <a:r>
              <a:rPr lang="nl-NL" sz="1200" dirty="0">
                <a:latin typeface="Gill Sans"/>
              </a:rPr>
              <a:t> glastuinbouw’ van Glastuinbouw Nederland.</a:t>
            </a:r>
          </a:p>
          <a:p>
            <a:endParaRPr lang="nl-NL" sz="1200" dirty="0">
              <a:latin typeface="Gill Sans"/>
            </a:endParaRPr>
          </a:p>
          <a:p>
            <a:r>
              <a:rPr lang="nl-NL" sz="1200" dirty="0">
                <a:latin typeface="Gill Sans"/>
              </a:rPr>
              <a:t>Klimaatakkoord is nog niet af. In december ‘ontwerp’. Is nu met name aan de politiek. Welke ambitie, kostenverdeling, stimuleren versus bestraffen. </a:t>
            </a:r>
          </a:p>
          <a:p>
            <a:r>
              <a:rPr lang="nl-NL" sz="1200" dirty="0">
                <a:latin typeface="Gill Sans"/>
              </a:rPr>
              <a:t/>
            </a:r>
            <a:br>
              <a:rPr lang="nl-NL" sz="1200" dirty="0">
                <a:latin typeface="Gill Sans"/>
              </a:rPr>
            </a:br>
            <a:r>
              <a:rPr lang="nl-NL" sz="1200" dirty="0">
                <a:latin typeface="Gill Sans"/>
              </a:rPr>
              <a:t>Klimaatakkoord staat daardoor bol van procesafspraken, rekening houdend met de politieke discussie.</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10</a:t>
            </a:fld>
            <a:endParaRPr lang="nl-NL"/>
          </a:p>
        </p:txBody>
      </p:sp>
    </p:spTree>
    <p:extLst>
      <p:ext uri="{BB962C8B-B14F-4D97-AF65-F5344CB8AC3E}">
        <p14:creationId xmlns:p14="http://schemas.microsoft.com/office/powerpoint/2010/main" val="203220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dirty="0">
              <a:latin typeface="Gill Sans"/>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11</a:t>
            </a:fld>
            <a:endParaRPr lang="nl-NL"/>
          </a:p>
        </p:txBody>
      </p:sp>
    </p:spTree>
    <p:extLst>
      <p:ext uri="{BB962C8B-B14F-4D97-AF65-F5344CB8AC3E}">
        <p14:creationId xmlns:p14="http://schemas.microsoft.com/office/powerpoint/2010/main" val="76522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dirty="0">
              <a:latin typeface="Gill Sans"/>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12</a:t>
            </a:fld>
            <a:endParaRPr lang="nl-NL"/>
          </a:p>
        </p:txBody>
      </p:sp>
    </p:spTree>
    <p:extLst>
      <p:ext uri="{BB962C8B-B14F-4D97-AF65-F5344CB8AC3E}">
        <p14:creationId xmlns:p14="http://schemas.microsoft.com/office/powerpoint/2010/main" val="204199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dirty="0">
              <a:latin typeface="Gill Sans"/>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13</a:t>
            </a:fld>
            <a:endParaRPr lang="nl-NL"/>
          </a:p>
        </p:txBody>
      </p:sp>
    </p:spTree>
    <p:extLst>
      <p:ext uri="{BB962C8B-B14F-4D97-AF65-F5344CB8AC3E}">
        <p14:creationId xmlns:p14="http://schemas.microsoft.com/office/powerpoint/2010/main" val="960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0FD18E80-3FD5-4834-9BB6-B2AF642E6FB9}" type="datetimeFigureOut">
              <a:rPr lang="nl-NL"/>
              <a:pPr>
                <a:defRPr/>
              </a:pPr>
              <a:t>6-11-2023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6F72C8E-5257-40F2-89B4-E7022D003FC9}" type="slidenum">
              <a:rPr lang="nl-NL"/>
              <a:pPr>
                <a:defRPr/>
              </a:pPr>
              <a:t>‹nr.›</a:t>
            </a:fld>
            <a:endParaRPr lang="nl-NL"/>
          </a:p>
        </p:txBody>
      </p:sp>
    </p:spTree>
    <p:extLst>
      <p:ext uri="{BB962C8B-B14F-4D97-AF65-F5344CB8AC3E}">
        <p14:creationId xmlns:p14="http://schemas.microsoft.com/office/powerpoint/2010/main" val="76399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10FB40A-237B-45DE-BD0E-6CA1CBC6046F}" type="datetimeFigureOut">
              <a:rPr lang="nl-NL"/>
              <a:pPr>
                <a:defRPr/>
              </a:pPr>
              <a:t>6-11-2023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B74BFF5-5CF1-45C0-8D15-2D2055AC62EC}" type="slidenum">
              <a:rPr lang="nl-NL"/>
              <a:pPr>
                <a:defRPr/>
              </a:pPr>
              <a:t>‹nr.›</a:t>
            </a:fld>
            <a:endParaRPr lang="nl-NL"/>
          </a:p>
        </p:txBody>
      </p:sp>
    </p:spTree>
    <p:extLst>
      <p:ext uri="{BB962C8B-B14F-4D97-AF65-F5344CB8AC3E}">
        <p14:creationId xmlns:p14="http://schemas.microsoft.com/office/powerpoint/2010/main" val="304586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5497686-2584-4A62-BC02-140600D2455B}" type="datetimeFigureOut">
              <a:rPr lang="nl-NL"/>
              <a:pPr>
                <a:defRPr/>
              </a:pPr>
              <a:t>6-11-2023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6C67EFA-EC48-4CB2-93E2-AB4D6BA8608A}" type="slidenum">
              <a:rPr lang="nl-NL"/>
              <a:pPr>
                <a:defRPr/>
              </a:pPr>
              <a:t>‹nr.›</a:t>
            </a:fld>
            <a:endParaRPr lang="nl-NL"/>
          </a:p>
        </p:txBody>
      </p:sp>
    </p:spTree>
    <p:extLst>
      <p:ext uri="{BB962C8B-B14F-4D97-AF65-F5344CB8AC3E}">
        <p14:creationId xmlns:p14="http://schemas.microsoft.com/office/powerpoint/2010/main" val="30318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2F84B306-A012-4C17-908D-A13B008094F3}" type="datetimeFigureOut">
              <a:rPr lang="nl-NL"/>
              <a:pPr>
                <a:defRPr/>
              </a:pPr>
              <a:t>6-11-2023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215D671-E615-440B-B7B2-0DE3E726679F}" type="slidenum">
              <a:rPr lang="nl-NL"/>
              <a:pPr>
                <a:defRPr/>
              </a:pPr>
              <a:t>‹nr.›</a:t>
            </a:fld>
            <a:endParaRPr lang="nl-NL"/>
          </a:p>
        </p:txBody>
      </p:sp>
    </p:spTree>
    <p:extLst>
      <p:ext uri="{BB962C8B-B14F-4D97-AF65-F5344CB8AC3E}">
        <p14:creationId xmlns:p14="http://schemas.microsoft.com/office/powerpoint/2010/main" val="348316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CA558E72-2634-49D2-96C9-B7A3A5DCC480}" type="datetimeFigureOut">
              <a:rPr lang="nl-NL"/>
              <a:pPr>
                <a:defRPr/>
              </a:pPr>
              <a:t>6-11-2023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82B0C03-C811-4B37-B218-12CE758CB70B}" type="slidenum">
              <a:rPr lang="nl-NL"/>
              <a:pPr>
                <a:defRPr/>
              </a:pPr>
              <a:t>‹nr.›</a:t>
            </a:fld>
            <a:endParaRPr lang="nl-NL"/>
          </a:p>
        </p:txBody>
      </p:sp>
    </p:spTree>
    <p:extLst>
      <p:ext uri="{BB962C8B-B14F-4D97-AF65-F5344CB8AC3E}">
        <p14:creationId xmlns:p14="http://schemas.microsoft.com/office/powerpoint/2010/main" val="221976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4330C9D2-CD3D-461D-BB00-C1031407E791}" type="datetimeFigureOut">
              <a:rPr lang="nl-NL"/>
              <a:pPr>
                <a:defRPr/>
              </a:pPr>
              <a:t>6-11-2023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A9720EA-0B27-455B-93F0-A1D83E9CBE47}" type="slidenum">
              <a:rPr lang="nl-NL"/>
              <a:pPr>
                <a:defRPr/>
              </a:pPr>
              <a:t>‹nr.›</a:t>
            </a:fld>
            <a:endParaRPr lang="nl-NL"/>
          </a:p>
        </p:txBody>
      </p:sp>
    </p:spTree>
    <p:extLst>
      <p:ext uri="{BB962C8B-B14F-4D97-AF65-F5344CB8AC3E}">
        <p14:creationId xmlns:p14="http://schemas.microsoft.com/office/powerpoint/2010/main" val="195575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F2FF8AC4-A6A3-45E9-A948-0E26D245AB3A}" type="datetimeFigureOut">
              <a:rPr lang="nl-NL"/>
              <a:pPr>
                <a:defRPr/>
              </a:pPr>
              <a:t>6-11-2023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6025A95D-139D-4DCB-B7E4-8F9A15CC9568}" type="slidenum">
              <a:rPr lang="nl-NL"/>
              <a:pPr>
                <a:defRPr/>
              </a:pPr>
              <a:t>‹nr.›</a:t>
            </a:fld>
            <a:endParaRPr lang="nl-NL"/>
          </a:p>
        </p:txBody>
      </p:sp>
    </p:spTree>
    <p:extLst>
      <p:ext uri="{BB962C8B-B14F-4D97-AF65-F5344CB8AC3E}">
        <p14:creationId xmlns:p14="http://schemas.microsoft.com/office/powerpoint/2010/main" val="349388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AAB80C2F-3E95-4FDE-B623-D2A343296A41}" type="datetimeFigureOut">
              <a:rPr lang="nl-NL"/>
              <a:pPr>
                <a:defRPr/>
              </a:pPr>
              <a:t>6-11-2023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BA745661-62BB-42A3-ABC8-2B7CC6F2E0E1}" type="slidenum">
              <a:rPr lang="nl-NL"/>
              <a:pPr>
                <a:defRPr/>
              </a:pPr>
              <a:t>‹nr.›</a:t>
            </a:fld>
            <a:endParaRPr lang="nl-NL"/>
          </a:p>
        </p:txBody>
      </p:sp>
    </p:spTree>
    <p:extLst>
      <p:ext uri="{BB962C8B-B14F-4D97-AF65-F5344CB8AC3E}">
        <p14:creationId xmlns:p14="http://schemas.microsoft.com/office/powerpoint/2010/main" val="322280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F0FE35A-9DC0-4071-8F0A-814E3E794905}" type="datetimeFigureOut">
              <a:rPr lang="nl-NL"/>
              <a:pPr>
                <a:defRPr/>
              </a:pPr>
              <a:t>6-11-2023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84896A19-CC8F-48CB-9152-AD5085139249}" type="slidenum">
              <a:rPr lang="nl-NL"/>
              <a:pPr>
                <a:defRPr/>
              </a:pPr>
              <a:t>‹nr.›</a:t>
            </a:fld>
            <a:endParaRPr lang="nl-NL"/>
          </a:p>
        </p:txBody>
      </p:sp>
    </p:spTree>
    <p:extLst>
      <p:ext uri="{BB962C8B-B14F-4D97-AF65-F5344CB8AC3E}">
        <p14:creationId xmlns:p14="http://schemas.microsoft.com/office/powerpoint/2010/main" val="251072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D06FA459-47F1-47FD-9C8A-CF641E4779E3}" type="datetimeFigureOut">
              <a:rPr lang="nl-NL"/>
              <a:pPr>
                <a:defRPr/>
              </a:pPr>
              <a:t>6-11-2023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A103C40-D5BA-483B-8CFF-2F130051B341}" type="slidenum">
              <a:rPr lang="nl-NL"/>
              <a:pPr>
                <a:defRPr/>
              </a:pPr>
              <a:t>‹nr.›</a:t>
            </a:fld>
            <a:endParaRPr lang="nl-NL"/>
          </a:p>
        </p:txBody>
      </p:sp>
    </p:spTree>
    <p:extLst>
      <p:ext uri="{BB962C8B-B14F-4D97-AF65-F5344CB8AC3E}">
        <p14:creationId xmlns:p14="http://schemas.microsoft.com/office/powerpoint/2010/main" val="26774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C718E44A-77A5-45DB-AC98-65BABD86B99E}" type="datetimeFigureOut">
              <a:rPr lang="nl-NL"/>
              <a:pPr>
                <a:defRPr/>
              </a:pPr>
              <a:t>6-11-2023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4B8AF96-8E87-4A60-ACCF-02863246968D}" type="slidenum">
              <a:rPr lang="nl-NL"/>
              <a:pPr>
                <a:defRPr/>
              </a:pPr>
              <a:t>‹nr.›</a:t>
            </a:fld>
            <a:endParaRPr lang="nl-NL"/>
          </a:p>
        </p:txBody>
      </p:sp>
    </p:spTree>
    <p:extLst>
      <p:ext uri="{BB962C8B-B14F-4D97-AF65-F5344CB8AC3E}">
        <p14:creationId xmlns:p14="http://schemas.microsoft.com/office/powerpoint/2010/main" val="116176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7" name="Tijdelijke aanduiding voor tekst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DAD14C-BE50-4A41-AA88-48DD54187730}" type="datetimeFigureOut">
              <a:rPr lang="nl-NL"/>
              <a:pPr>
                <a:defRPr/>
              </a:pPr>
              <a:t>6-11-2023</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959C5C8-C530-48A7-9AB0-E71D900C89B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mailto:aformsma@glastuinbouwnederland.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5C_41BD15EF.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93"/>
            <a:ext cx="9144000" cy="5532307"/>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2052" name="Tekstvak 5"/>
          <p:cNvSpPr txBox="1">
            <a:spLocks noChangeArrowheads="1"/>
          </p:cNvSpPr>
          <p:nvPr/>
        </p:nvSpPr>
        <p:spPr bwMode="auto">
          <a:xfrm>
            <a:off x="231776" y="721123"/>
            <a:ext cx="583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nl-NL" altLang="nl-NL" sz="4000" dirty="0">
                <a:solidFill>
                  <a:srgbClr val="29952A"/>
                </a:solidFill>
                <a:latin typeface="Gill Sans"/>
                <a:ea typeface="Gill Sans SemiBold"/>
                <a:cs typeface="Gill Sans SemiBold"/>
              </a:rPr>
              <a:t>Update energiebeleid</a:t>
            </a:r>
          </a:p>
        </p:txBody>
      </p:sp>
      <p:sp>
        <p:nvSpPr>
          <p:cNvPr id="2053" name="Tekstvak 6"/>
          <p:cNvSpPr txBox="1">
            <a:spLocks noChangeArrowheads="1"/>
          </p:cNvSpPr>
          <p:nvPr/>
        </p:nvSpPr>
        <p:spPr bwMode="auto">
          <a:xfrm>
            <a:off x="7039969" y="647390"/>
            <a:ext cx="22574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000" dirty="0">
                <a:solidFill>
                  <a:srgbClr val="29952A"/>
                </a:solidFill>
                <a:latin typeface="Gill Sans"/>
                <a:ea typeface="Gill Sans"/>
                <a:cs typeface="Gill Sans"/>
              </a:rPr>
              <a:t>7</a:t>
            </a:r>
            <a:r>
              <a:rPr lang="nl-NL" altLang="nl-NL" sz="2000" dirty="0" smtClean="0">
                <a:solidFill>
                  <a:srgbClr val="29952A"/>
                </a:solidFill>
                <a:latin typeface="Gill Sans"/>
                <a:ea typeface="Gill Sans"/>
                <a:cs typeface="Gill Sans"/>
              </a:rPr>
              <a:t> </a:t>
            </a:r>
            <a:r>
              <a:rPr lang="nl-NL" altLang="nl-NL" sz="2000" dirty="0">
                <a:solidFill>
                  <a:srgbClr val="29952A"/>
                </a:solidFill>
                <a:latin typeface="Gill Sans"/>
                <a:ea typeface="Gill Sans"/>
                <a:cs typeface="Gill Sans"/>
              </a:rPr>
              <a:t>november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719994"/>
            <a:ext cx="6242415"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defRPr/>
            </a:pPr>
            <a:r>
              <a:rPr lang="nl-NL" altLang="nl-NL" sz="3200" dirty="0">
                <a:solidFill>
                  <a:srgbClr val="29952A"/>
                </a:solidFill>
                <a:latin typeface="Gill Sans"/>
              </a:rPr>
              <a:t>2040: Klimaatneutraal blijft staan!</a:t>
            </a:r>
          </a:p>
          <a:p>
            <a:pPr>
              <a:lnSpc>
                <a:spcPct val="80000"/>
              </a:lnSpc>
              <a:defRPr/>
            </a:pPr>
            <a:r>
              <a:rPr lang="nl-NL" altLang="nl-NL" sz="3200" dirty="0">
                <a:solidFill>
                  <a:srgbClr val="29952A"/>
                </a:solidFill>
                <a:latin typeface="Gill Sans"/>
                <a:ea typeface="Gill Sans SemiBold"/>
                <a:cs typeface="Gill Sans SemiBold"/>
              </a:rPr>
              <a:t>Visie en ambitie</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722" y="1265908"/>
            <a:ext cx="3952053" cy="3952053"/>
          </a:xfrm>
          <a:prstGeom prst="rect">
            <a:avLst/>
          </a:prstGeom>
        </p:spPr>
      </p:pic>
      <p:sp>
        <p:nvSpPr>
          <p:cNvPr id="8" name="Tekstvak 2"/>
          <p:cNvSpPr txBox="1">
            <a:spLocks noChangeArrowheads="1"/>
          </p:cNvSpPr>
          <p:nvPr/>
        </p:nvSpPr>
        <p:spPr bwMode="auto">
          <a:xfrm>
            <a:off x="231775" y="1631167"/>
            <a:ext cx="5358356" cy="330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defRPr/>
            </a:pPr>
            <a:r>
              <a:rPr lang="nl-NL" altLang="nl-NL" sz="2000" dirty="0">
                <a:latin typeface="Gill Sans"/>
              </a:rPr>
              <a:t>Onderbouwing visie sinds 2017 op sommige onderdelen achterhaald</a:t>
            </a:r>
          </a:p>
          <a:p>
            <a:pPr>
              <a:lnSpc>
                <a:spcPct val="120000"/>
              </a:lnSpc>
              <a:buFont typeface="Wingdings" panose="05000000000000000000" pitchFamily="2" charset="2"/>
              <a:buChar char="Ø"/>
              <a:defRPr/>
            </a:pPr>
            <a:r>
              <a:rPr lang="nl-NL" altLang="nl-NL" sz="2000" dirty="0">
                <a:latin typeface="Gill Sans"/>
              </a:rPr>
              <a:t>De onderbouwing warmtecirkel is herzien op o.a.:</a:t>
            </a:r>
          </a:p>
          <a:p>
            <a:pPr lvl="1">
              <a:lnSpc>
                <a:spcPct val="120000"/>
              </a:lnSpc>
              <a:buFont typeface="Arial" panose="020B0604020202020204" pitchFamily="34" charset="0"/>
              <a:buChar char="•"/>
              <a:defRPr/>
            </a:pPr>
            <a:r>
              <a:rPr lang="nl-NL" altLang="nl-NL" dirty="0">
                <a:latin typeface="Gill Sans"/>
              </a:rPr>
              <a:t>Waterstof</a:t>
            </a:r>
          </a:p>
          <a:p>
            <a:pPr lvl="1">
              <a:lnSpc>
                <a:spcPct val="120000"/>
              </a:lnSpc>
              <a:buFont typeface="Arial" panose="020B0604020202020204" pitchFamily="34" charset="0"/>
              <a:buChar char="•"/>
              <a:defRPr/>
            </a:pPr>
            <a:r>
              <a:rPr lang="nl-NL" altLang="nl-NL" dirty="0">
                <a:latin typeface="Gill Sans"/>
              </a:rPr>
              <a:t>Biomassa</a:t>
            </a:r>
          </a:p>
          <a:p>
            <a:pPr lvl="1">
              <a:lnSpc>
                <a:spcPct val="120000"/>
              </a:lnSpc>
              <a:buFont typeface="Arial" panose="020B0604020202020204" pitchFamily="34" charset="0"/>
              <a:buChar char="•"/>
              <a:defRPr/>
            </a:pPr>
            <a:r>
              <a:rPr lang="nl-NL" altLang="nl-NL" dirty="0">
                <a:latin typeface="Gill Sans"/>
              </a:rPr>
              <a:t>All-Electric</a:t>
            </a:r>
          </a:p>
          <a:p>
            <a:pPr>
              <a:lnSpc>
                <a:spcPct val="120000"/>
              </a:lnSpc>
              <a:buFont typeface="Wingdings" panose="05000000000000000000" pitchFamily="2" charset="2"/>
              <a:buChar char="Ø"/>
              <a:defRPr/>
            </a:pPr>
            <a:r>
              <a:rPr lang="nl-NL" altLang="nl-NL" sz="2000" dirty="0">
                <a:latin typeface="Gill Sans"/>
              </a:rPr>
              <a:t>In samenwerking met ondernemersgroep energiebeleid</a:t>
            </a:r>
          </a:p>
        </p:txBody>
      </p:sp>
    </p:spTree>
    <p:extLst>
      <p:ext uri="{BB962C8B-B14F-4D97-AF65-F5344CB8AC3E}">
        <p14:creationId xmlns:p14="http://schemas.microsoft.com/office/powerpoint/2010/main" val="315452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719994"/>
            <a:ext cx="6082114"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defRPr/>
            </a:pPr>
            <a:r>
              <a:rPr lang="nl-NL" altLang="nl-NL" sz="3200" dirty="0">
                <a:solidFill>
                  <a:srgbClr val="29952A"/>
                </a:solidFill>
                <a:latin typeface="Gill Sans"/>
              </a:rPr>
              <a:t>Gebiedsaanpak energietransitie </a:t>
            </a:r>
            <a:endParaRPr lang="nl-NL" altLang="nl-NL" sz="3200" dirty="0" smtClean="0">
              <a:solidFill>
                <a:srgbClr val="29952A"/>
              </a:solidFill>
              <a:latin typeface="Gill Sans"/>
            </a:endParaRPr>
          </a:p>
          <a:p>
            <a:pPr>
              <a:lnSpc>
                <a:spcPct val="80000"/>
              </a:lnSpc>
              <a:defRPr/>
            </a:pPr>
            <a:r>
              <a:rPr lang="nl-NL" altLang="nl-NL" sz="3200" dirty="0" smtClean="0">
                <a:solidFill>
                  <a:srgbClr val="29952A"/>
                </a:solidFill>
                <a:latin typeface="Gill Sans"/>
              </a:rPr>
              <a:t>glastuinbouw</a:t>
            </a:r>
            <a:endParaRPr lang="nl-NL" altLang="nl-NL" sz="3200" dirty="0">
              <a:solidFill>
                <a:srgbClr val="29952A"/>
              </a:solidFill>
              <a:latin typeface="Gill Sans"/>
              <a:ea typeface="Gill Sans SemiBold"/>
              <a:cs typeface="Gill Sans SemiBold"/>
            </a:endParaRPr>
          </a:p>
        </p:txBody>
      </p:sp>
      <p:sp>
        <p:nvSpPr>
          <p:cNvPr id="8" name="Tekstvak 2"/>
          <p:cNvSpPr txBox="1">
            <a:spLocks noChangeArrowheads="1"/>
          </p:cNvSpPr>
          <p:nvPr/>
        </p:nvSpPr>
        <p:spPr bwMode="auto">
          <a:xfrm>
            <a:off x="231775" y="1631167"/>
            <a:ext cx="535835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defRPr/>
            </a:pPr>
            <a:r>
              <a:rPr lang="nl-NL" altLang="nl-NL" sz="2000" dirty="0">
                <a:latin typeface="Gill Sans"/>
              </a:rPr>
              <a:t>Verkennen en realiseren collectieve duurzame warmte- en CO2-opties met als ambitie Glastuinbouw Klimaatneutraal in 2040</a:t>
            </a:r>
          </a:p>
          <a:p>
            <a:pPr>
              <a:lnSpc>
                <a:spcPct val="120000"/>
              </a:lnSpc>
              <a:buFont typeface="Wingdings" panose="05000000000000000000" pitchFamily="2" charset="2"/>
              <a:buChar char="Ø"/>
              <a:defRPr/>
            </a:pPr>
            <a:r>
              <a:rPr lang="nl-NL" altLang="nl-NL" sz="2000" dirty="0">
                <a:latin typeface="Gill Sans"/>
              </a:rPr>
              <a:t>Start: 2017</a:t>
            </a:r>
          </a:p>
          <a:p>
            <a:pPr>
              <a:lnSpc>
                <a:spcPct val="120000"/>
              </a:lnSpc>
              <a:buFont typeface="Wingdings" panose="05000000000000000000" pitchFamily="2" charset="2"/>
              <a:buChar char="Ø"/>
              <a:defRPr/>
            </a:pPr>
            <a:r>
              <a:rPr lang="nl-NL" altLang="nl-NL" sz="2000" dirty="0">
                <a:latin typeface="Gill Sans"/>
              </a:rPr>
              <a:t>Partijen: Greenport NL, Glastuinbouw Nederland, ministerie </a:t>
            </a:r>
            <a:r>
              <a:rPr lang="nl-NL" altLang="nl-NL" sz="2000" dirty="0" smtClean="0">
                <a:latin typeface="Gill Sans"/>
              </a:rPr>
              <a:t>LNV, </a:t>
            </a:r>
            <a:r>
              <a:rPr lang="nl-NL" altLang="nl-NL" sz="2000" dirty="0" err="1" smtClean="0">
                <a:latin typeface="Gill Sans"/>
              </a:rPr>
              <a:t>greenports</a:t>
            </a:r>
            <a:r>
              <a:rPr lang="nl-NL" altLang="nl-NL" sz="2000" dirty="0" smtClean="0">
                <a:latin typeface="Gill Sans"/>
              </a:rPr>
              <a:t>, provincies, </a:t>
            </a:r>
            <a:r>
              <a:rPr lang="nl-NL" altLang="nl-NL" sz="2000" smtClean="0">
                <a:latin typeface="Gill Sans"/>
              </a:rPr>
              <a:t>en gemeenten</a:t>
            </a:r>
            <a:endParaRPr lang="nl-NL" altLang="nl-NL" sz="2000" dirty="0">
              <a:latin typeface="Gill Sans"/>
            </a:endParaRPr>
          </a:p>
        </p:txBody>
      </p:sp>
      <p:pic>
        <p:nvPicPr>
          <p:cNvPr id="2" name="Afbeelding 1">
            <a:extLst>
              <a:ext uri="{FF2B5EF4-FFF2-40B4-BE49-F238E27FC236}">
                <a16:creationId xmlns:a16="http://schemas.microsoft.com/office/drawing/2014/main" id="{76FABABB-EB02-0813-5FF4-7ADABEF08952}"/>
              </a:ext>
            </a:extLst>
          </p:cNvPr>
          <p:cNvPicPr>
            <a:picLocks noChangeAspect="1"/>
          </p:cNvPicPr>
          <p:nvPr/>
        </p:nvPicPr>
        <p:blipFill>
          <a:blip r:embed="rId4"/>
          <a:stretch>
            <a:fillRect/>
          </a:stretch>
        </p:blipFill>
        <p:spPr>
          <a:xfrm>
            <a:off x="5744436" y="1602557"/>
            <a:ext cx="3399564" cy="1884096"/>
          </a:xfrm>
          <a:prstGeom prst="rect">
            <a:avLst/>
          </a:prstGeom>
        </p:spPr>
      </p:pic>
    </p:spTree>
    <p:extLst>
      <p:ext uri="{BB962C8B-B14F-4D97-AF65-F5344CB8AC3E}">
        <p14:creationId xmlns:p14="http://schemas.microsoft.com/office/powerpoint/2010/main" val="28339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719994"/>
            <a:ext cx="7811754" cy="113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defRPr/>
            </a:pPr>
            <a:r>
              <a:rPr lang="nl-NL" altLang="nl-NL" sz="3200" dirty="0">
                <a:solidFill>
                  <a:srgbClr val="29952A"/>
                </a:solidFill>
                <a:latin typeface="Gill Sans"/>
              </a:rPr>
              <a:t>Gebiedsaanpak energietransitie glastuinbouw</a:t>
            </a:r>
          </a:p>
          <a:p>
            <a:pPr>
              <a:lnSpc>
                <a:spcPct val="80000"/>
              </a:lnSpc>
              <a:defRPr/>
            </a:pPr>
            <a:r>
              <a:rPr lang="nl-NL" altLang="nl-NL" sz="2000" dirty="0">
                <a:solidFill>
                  <a:srgbClr val="29952A"/>
                </a:solidFill>
                <a:latin typeface="Gill Sans"/>
                <a:ea typeface="Gill Sans SemiBold"/>
                <a:cs typeface="Gill Sans SemiBold"/>
              </a:rPr>
              <a:t>Voortgang en ervaringen</a:t>
            </a:r>
          </a:p>
          <a:p>
            <a:pPr>
              <a:lnSpc>
                <a:spcPct val="80000"/>
              </a:lnSpc>
              <a:defRPr/>
            </a:pPr>
            <a:endParaRPr lang="nl-NL" altLang="nl-NL" sz="3200" dirty="0">
              <a:solidFill>
                <a:srgbClr val="29952A"/>
              </a:solidFill>
              <a:latin typeface="Gill Sans"/>
              <a:ea typeface="Gill Sans SemiBold"/>
              <a:cs typeface="Gill Sans SemiBold"/>
            </a:endParaRPr>
          </a:p>
        </p:txBody>
      </p:sp>
      <p:sp>
        <p:nvSpPr>
          <p:cNvPr id="8" name="Tekstvak 2"/>
          <p:cNvSpPr txBox="1">
            <a:spLocks noChangeArrowheads="1"/>
          </p:cNvSpPr>
          <p:nvPr/>
        </p:nvSpPr>
        <p:spPr bwMode="auto">
          <a:xfrm>
            <a:off x="231774" y="1602557"/>
            <a:ext cx="5707472" cy="306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defRPr/>
            </a:pPr>
            <a:r>
              <a:rPr lang="nl-NL" altLang="nl-NL" dirty="0">
                <a:latin typeface="Gill Sans"/>
              </a:rPr>
              <a:t>In ruim 75% van de glastuinbouwgebieden gestart</a:t>
            </a:r>
          </a:p>
          <a:p>
            <a:pPr>
              <a:lnSpc>
                <a:spcPct val="120000"/>
              </a:lnSpc>
              <a:buFont typeface="Wingdings" panose="05000000000000000000" pitchFamily="2" charset="2"/>
              <a:buChar char="Ø"/>
              <a:defRPr/>
            </a:pPr>
            <a:r>
              <a:rPr lang="nl-NL" altLang="nl-NL" dirty="0">
                <a:latin typeface="Gill Sans"/>
              </a:rPr>
              <a:t>De </a:t>
            </a:r>
            <a:r>
              <a:rPr lang="nl-NL" altLang="nl-NL" dirty="0" err="1">
                <a:latin typeface="Gill Sans"/>
              </a:rPr>
              <a:t>energie-behoefte</a:t>
            </a:r>
            <a:r>
              <a:rPr lang="nl-NL" altLang="nl-NL" dirty="0">
                <a:latin typeface="Gill Sans"/>
              </a:rPr>
              <a:t> van de bedrijven in deze gebieden in geïnventariseerd</a:t>
            </a:r>
          </a:p>
          <a:p>
            <a:pPr>
              <a:lnSpc>
                <a:spcPct val="120000"/>
              </a:lnSpc>
              <a:buFont typeface="Wingdings" panose="05000000000000000000" pitchFamily="2" charset="2"/>
              <a:buChar char="Ø"/>
              <a:defRPr/>
            </a:pPr>
            <a:r>
              <a:rPr lang="nl-NL" altLang="nl-NL" dirty="0">
                <a:latin typeface="Gill Sans"/>
              </a:rPr>
              <a:t>14 </a:t>
            </a:r>
            <a:r>
              <a:rPr lang="nl-NL" altLang="nl-NL" dirty="0" smtClean="0">
                <a:latin typeface="Gill Sans"/>
              </a:rPr>
              <a:t>energie/</a:t>
            </a:r>
            <a:r>
              <a:rPr lang="nl-NL" altLang="nl-NL" dirty="0" err="1" smtClean="0">
                <a:latin typeface="Gill Sans"/>
              </a:rPr>
              <a:t>warmtecooperaties</a:t>
            </a:r>
            <a:r>
              <a:rPr lang="nl-NL" altLang="nl-NL" dirty="0" smtClean="0">
                <a:latin typeface="Gill Sans"/>
              </a:rPr>
              <a:t> </a:t>
            </a:r>
            <a:r>
              <a:rPr lang="nl-NL" altLang="nl-NL" dirty="0">
                <a:latin typeface="Gill Sans"/>
              </a:rPr>
              <a:t>opgericht</a:t>
            </a:r>
          </a:p>
          <a:p>
            <a:pPr>
              <a:lnSpc>
                <a:spcPct val="120000"/>
              </a:lnSpc>
              <a:buFont typeface="Wingdings" panose="05000000000000000000" pitchFamily="2" charset="2"/>
              <a:buChar char="Ø"/>
              <a:defRPr/>
            </a:pPr>
            <a:r>
              <a:rPr lang="nl-NL" altLang="nl-NL" dirty="0">
                <a:latin typeface="Gill Sans"/>
              </a:rPr>
              <a:t>beperkte tot heel intensieve samenwerking met partijen op ontwikkeling van duurzame warmteprojecten</a:t>
            </a:r>
          </a:p>
          <a:p>
            <a:pPr>
              <a:lnSpc>
                <a:spcPct val="120000"/>
              </a:lnSpc>
              <a:buFont typeface="Wingdings" panose="05000000000000000000" pitchFamily="2" charset="2"/>
              <a:buChar char="Ø"/>
              <a:defRPr/>
            </a:pPr>
            <a:r>
              <a:rPr lang="nl-NL" altLang="nl-NL" dirty="0">
                <a:latin typeface="Gill Sans"/>
              </a:rPr>
              <a:t>In kleinere glasclusters blijkt veelal weinig tot geen perspectief voor een collectief warmteproject</a:t>
            </a:r>
          </a:p>
        </p:txBody>
      </p:sp>
      <p:pic>
        <p:nvPicPr>
          <p:cNvPr id="3" name="Afbeelding 2">
            <a:extLst>
              <a:ext uri="{FF2B5EF4-FFF2-40B4-BE49-F238E27FC236}">
                <a16:creationId xmlns:a16="http://schemas.microsoft.com/office/drawing/2014/main" id="{84577299-D064-DE07-15A0-5FF95D79D54D}"/>
              </a:ext>
            </a:extLst>
          </p:cNvPr>
          <p:cNvPicPr>
            <a:picLocks noChangeAspect="1"/>
          </p:cNvPicPr>
          <p:nvPr/>
        </p:nvPicPr>
        <p:blipFill>
          <a:blip r:embed="rId4"/>
          <a:stretch>
            <a:fillRect/>
          </a:stretch>
        </p:blipFill>
        <p:spPr>
          <a:xfrm>
            <a:off x="5864376" y="1777954"/>
            <a:ext cx="3279624" cy="2280240"/>
          </a:xfrm>
          <a:prstGeom prst="rect">
            <a:avLst/>
          </a:prstGeom>
        </p:spPr>
      </p:pic>
    </p:spTree>
    <p:extLst>
      <p:ext uri="{BB962C8B-B14F-4D97-AF65-F5344CB8AC3E}">
        <p14:creationId xmlns:p14="http://schemas.microsoft.com/office/powerpoint/2010/main" val="312111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719994"/>
            <a:ext cx="625844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defRPr/>
            </a:pPr>
            <a:r>
              <a:rPr lang="nl-NL" altLang="nl-NL" sz="2800" dirty="0">
                <a:solidFill>
                  <a:srgbClr val="29952A"/>
                </a:solidFill>
                <a:latin typeface="Gill Sans"/>
              </a:rPr>
              <a:t>Aanpak energietransitie glastuinb</a:t>
            </a:r>
            <a:r>
              <a:rPr lang="nl-NL" altLang="nl-NL" sz="3200" dirty="0">
                <a:solidFill>
                  <a:srgbClr val="29952A"/>
                </a:solidFill>
                <a:latin typeface="Gill Sans"/>
              </a:rPr>
              <a:t>ouw</a:t>
            </a:r>
          </a:p>
          <a:p>
            <a:pPr>
              <a:lnSpc>
                <a:spcPct val="80000"/>
              </a:lnSpc>
              <a:defRPr/>
            </a:pPr>
            <a:r>
              <a:rPr lang="nl-NL" altLang="nl-NL" sz="2000" dirty="0">
                <a:solidFill>
                  <a:srgbClr val="29952A"/>
                </a:solidFill>
                <a:latin typeface="Gill Sans"/>
                <a:ea typeface="Gill Sans SemiBold"/>
                <a:cs typeface="Gill Sans SemiBold"/>
              </a:rPr>
              <a:t>Kleine clusters en </a:t>
            </a:r>
            <a:r>
              <a:rPr lang="nl-NL" altLang="nl-NL" sz="2000" dirty="0" smtClean="0">
                <a:solidFill>
                  <a:srgbClr val="29952A"/>
                </a:solidFill>
                <a:latin typeface="Gill Sans"/>
                <a:ea typeface="Gill Sans SemiBold"/>
                <a:cs typeface="Gill Sans SemiBold"/>
              </a:rPr>
              <a:t>solitair </a:t>
            </a:r>
            <a:r>
              <a:rPr lang="nl-NL" altLang="nl-NL" sz="2000" dirty="0">
                <a:solidFill>
                  <a:srgbClr val="29952A"/>
                </a:solidFill>
                <a:latin typeface="Gill Sans"/>
                <a:ea typeface="Gill Sans SemiBold"/>
                <a:cs typeface="Gill Sans SemiBold"/>
              </a:rPr>
              <a:t>gelegen bedrijven</a:t>
            </a:r>
          </a:p>
          <a:p>
            <a:pPr>
              <a:lnSpc>
                <a:spcPct val="80000"/>
              </a:lnSpc>
              <a:defRPr/>
            </a:pPr>
            <a:endParaRPr lang="nl-NL" altLang="nl-NL" sz="3200" dirty="0">
              <a:solidFill>
                <a:srgbClr val="29952A"/>
              </a:solidFill>
              <a:latin typeface="Gill Sans"/>
              <a:ea typeface="Gill Sans SemiBold"/>
              <a:cs typeface="Gill Sans SemiBold"/>
            </a:endParaRPr>
          </a:p>
        </p:txBody>
      </p:sp>
      <p:sp>
        <p:nvSpPr>
          <p:cNvPr id="8" name="Tekstvak 2"/>
          <p:cNvSpPr txBox="1">
            <a:spLocks noChangeArrowheads="1"/>
          </p:cNvSpPr>
          <p:nvPr/>
        </p:nvSpPr>
        <p:spPr bwMode="auto">
          <a:xfrm>
            <a:off x="231775" y="1631167"/>
            <a:ext cx="535835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defRPr/>
            </a:pPr>
            <a:r>
              <a:rPr lang="nl-NL" altLang="nl-NL" dirty="0">
                <a:latin typeface="Gill Sans"/>
              </a:rPr>
              <a:t>We constateren een behoefte aan een hulpmiddel  om de energieverduurzaming op te pakken. Met name bij bedrijven die niet in een cluster met collectieve opties gevestigd zijn. </a:t>
            </a:r>
          </a:p>
          <a:p>
            <a:pPr>
              <a:lnSpc>
                <a:spcPct val="120000"/>
              </a:lnSpc>
              <a:buFont typeface="Wingdings" panose="05000000000000000000" pitchFamily="2" charset="2"/>
              <a:buChar char="Ø"/>
              <a:defRPr/>
            </a:pPr>
            <a:r>
              <a:rPr lang="nl-NL" altLang="nl-NL" dirty="0">
                <a:latin typeface="Gill Sans"/>
              </a:rPr>
              <a:t>Voor bedrijven valt te denken aan opties met warmtepomp, extensiveringsopties en bedrijfsverplaatsing</a:t>
            </a:r>
          </a:p>
          <a:p>
            <a:pPr>
              <a:lnSpc>
                <a:spcPct val="120000"/>
              </a:lnSpc>
              <a:buFont typeface="Wingdings" panose="05000000000000000000" pitchFamily="2" charset="2"/>
              <a:buChar char="Ø"/>
              <a:defRPr/>
            </a:pPr>
            <a:r>
              <a:rPr lang="nl-NL" altLang="nl-NL" dirty="0">
                <a:latin typeface="Gill Sans"/>
              </a:rPr>
              <a:t>Er is een overleg om te komen </a:t>
            </a:r>
            <a:r>
              <a:rPr lang="nl-NL" altLang="nl-NL" dirty="0" smtClean="0">
                <a:latin typeface="Gill Sans"/>
              </a:rPr>
              <a:t>tot </a:t>
            </a:r>
            <a:r>
              <a:rPr lang="nl-NL" altLang="nl-NL" dirty="0">
                <a:latin typeface="Gill Sans"/>
              </a:rPr>
              <a:t>een aanpak met Greenports NL, Glastuinbouw NL en Min LNV</a:t>
            </a:r>
          </a:p>
        </p:txBody>
      </p:sp>
      <p:pic>
        <p:nvPicPr>
          <p:cNvPr id="4" name="Afbeelding 3">
            <a:extLst>
              <a:ext uri="{FF2B5EF4-FFF2-40B4-BE49-F238E27FC236}">
                <a16:creationId xmlns:a16="http://schemas.microsoft.com/office/drawing/2014/main" id="{AD17376F-7087-8588-2043-61AA966335F1}"/>
              </a:ext>
            </a:extLst>
          </p:cNvPr>
          <p:cNvPicPr>
            <a:picLocks noChangeAspect="1"/>
          </p:cNvPicPr>
          <p:nvPr/>
        </p:nvPicPr>
        <p:blipFill>
          <a:blip r:embed="rId4"/>
          <a:stretch>
            <a:fillRect/>
          </a:stretch>
        </p:blipFill>
        <p:spPr>
          <a:xfrm>
            <a:off x="5590130" y="1602557"/>
            <a:ext cx="3553869" cy="1476173"/>
          </a:xfrm>
          <a:prstGeom prst="rect">
            <a:avLst/>
          </a:prstGeom>
        </p:spPr>
      </p:pic>
    </p:spTree>
    <p:extLst>
      <p:ext uri="{BB962C8B-B14F-4D97-AF65-F5344CB8AC3E}">
        <p14:creationId xmlns:p14="http://schemas.microsoft.com/office/powerpoint/2010/main" val="217043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851" y="801279"/>
            <a:ext cx="3209924" cy="4769060"/>
          </a:xfrm>
          <a:prstGeom prst="rect">
            <a:avLst/>
          </a:prstGeom>
        </p:spPr>
      </p:pic>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22533" name="Tekstvak 9"/>
          <p:cNvSpPr txBox="1">
            <a:spLocks noChangeArrowheads="1"/>
          </p:cNvSpPr>
          <p:nvPr/>
        </p:nvSpPr>
        <p:spPr bwMode="auto">
          <a:xfrm>
            <a:off x="242889" y="1865710"/>
            <a:ext cx="554831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endParaRPr lang="nl-NL" altLang="nl-NL" sz="3000" b="1" dirty="0">
              <a:latin typeface="Gill Sans"/>
            </a:endParaRPr>
          </a:p>
          <a:p>
            <a:r>
              <a:rPr lang="nl-NL" altLang="nl-NL" sz="3000" b="1" dirty="0">
                <a:latin typeface="Gill Sans"/>
              </a:rPr>
              <a:t>Bedankt voor jullie aandacht!</a:t>
            </a:r>
          </a:p>
          <a:p>
            <a:endParaRPr lang="nl-NL" altLang="nl-NL" sz="2400" b="1" dirty="0">
              <a:latin typeface="Gill Sans"/>
            </a:endParaRPr>
          </a:p>
          <a:p>
            <a:endParaRPr lang="nl-NL" altLang="nl-NL" sz="2400" b="1" dirty="0">
              <a:latin typeface="Gill Sans"/>
            </a:endParaRPr>
          </a:p>
          <a:p>
            <a:r>
              <a:rPr lang="nl-NL" altLang="nl-NL" sz="2400" b="1" dirty="0">
                <a:latin typeface="Gill Sans"/>
              </a:rPr>
              <a:t>Alexander Formsma</a:t>
            </a:r>
          </a:p>
          <a:p>
            <a:r>
              <a:rPr lang="nl-NL" altLang="nl-NL" sz="2400" i="1" dirty="0">
                <a:latin typeface="Gill Sans"/>
              </a:rPr>
              <a:t>Beleidsspecialist Energie &amp; Klimaat</a:t>
            </a:r>
          </a:p>
          <a:p>
            <a:r>
              <a:rPr lang="nl-NL" altLang="nl-NL" sz="2400" i="1" dirty="0">
                <a:latin typeface="Gill Sans"/>
                <a:hlinkClick r:id="rId4"/>
              </a:rPr>
              <a:t>aformsma@glastuinbouwnederland.nl</a:t>
            </a:r>
            <a:endParaRPr lang="nl-NL" altLang="nl-NL" sz="2400" i="1" dirty="0">
              <a:latin typeface="Gill Sans"/>
            </a:endParaRPr>
          </a:p>
          <a:p>
            <a:r>
              <a:rPr lang="nl-NL" altLang="nl-NL" sz="2400" i="1" dirty="0">
                <a:latin typeface="Gill Sans"/>
              </a:rPr>
              <a:t>0651566906</a:t>
            </a:r>
          </a:p>
        </p:txBody>
      </p:sp>
      <p:sp>
        <p:nvSpPr>
          <p:cNvPr id="22534" name="Tekstvak 10"/>
          <p:cNvSpPr txBox="1">
            <a:spLocks noChangeArrowheads="1"/>
          </p:cNvSpPr>
          <p:nvPr/>
        </p:nvSpPr>
        <p:spPr bwMode="auto">
          <a:xfrm>
            <a:off x="231775" y="922735"/>
            <a:ext cx="1621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3000">
                <a:solidFill>
                  <a:srgbClr val="29952A"/>
                </a:solidFill>
                <a:latin typeface="Gill Sans"/>
                <a:ea typeface="Gill Sans SemiBold"/>
                <a:cs typeface="Gill Sans SemiBold"/>
              </a:rPr>
              <a:t>Vragen?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94" y="235491"/>
            <a:ext cx="3408161" cy="5113749"/>
          </a:xfrm>
          <a:prstGeom prst="rect">
            <a:avLst/>
          </a:prstGeom>
        </p:spPr>
      </p:pic>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922735"/>
            <a:ext cx="5059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3000" dirty="0">
                <a:solidFill>
                  <a:srgbClr val="29952A"/>
                </a:solidFill>
                <a:latin typeface="Gill Sans"/>
                <a:ea typeface="Gill Sans SemiBold"/>
                <a:cs typeface="Gill Sans SemiBold"/>
              </a:rPr>
              <a:t>Wat speelt vandaag de dag?</a:t>
            </a:r>
          </a:p>
        </p:txBody>
      </p:sp>
      <p:sp>
        <p:nvSpPr>
          <p:cNvPr id="14340" name="Tekstvak 2"/>
          <p:cNvSpPr txBox="1">
            <a:spLocks noChangeArrowheads="1"/>
          </p:cNvSpPr>
          <p:nvPr/>
        </p:nvSpPr>
        <p:spPr bwMode="auto">
          <a:xfrm>
            <a:off x="231775" y="1603476"/>
            <a:ext cx="5397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defRPr/>
            </a:pPr>
            <a:r>
              <a:rPr lang="nl-NL" altLang="nl-NL" sz="2000" dirty="0" smtClean="0">
                <a:latin typeface="Gill Sans"/>
              </a:rPr>
              <a:t>Prinsjesdag </a:t>
            </a:r>
            <a:r>
              <a:rPr lang="nl-NL" altLang="nl-NL" sz="2000" dirty="0">
                <a:latin typeface="Gill Sans"/>
              </a:rPr>
              <a:t>en fiscale maatregelen</a:t>
            </a:r>
          </a:p>
          <a:p>
            <a:pPr>
              <a:lnSpc>
                <a:spcPct val="120000"/>
              </a:lnSpc>
              <a:buFont typeface="Wingdings" panose="05000000000000000000" pitchFamily="2" charset="2"/>
              <a:buChar char="Ø"/>
              <a:defRPr/>
            </a:pPr>
            <a:r>
              <a:rPr lang="nl-NL" altLang="nl-NL" sz="2000" dirty="0">
                <a:latin typeface="Gill Sans"/>
              </a:rPr>
              <a:t>Convenant energietransitie 2021-2030</a:t>
            </a:r>
          </a:p>
          <a:p>
            <a:pPr>
              <a:lnSpc>
                <a:spcPct val="120000"/>
              </a:lnSpc>
              <a:buFont typeface="Wingdings" panose="05000000000000000000" pitchFamily="2" charset="2"/>
              <a:buChar char="Ø"/>
              <a:defRPr/>
            </a:pPr>
            <a:r>
              <a:rPr lang="nl-NL" altLang="nl-NL" sz="2000" dirty="0">
                <a:latin typeface="Gill Sans"/>
              </a:rPr>
              <a:t>Energiebesparingsplicht</a:t>
            </a:r>
          </a:p>
          <a:p>
            <a:pPr>
              <a:lnSpc>
                <a:spcPct val="120000"/>
              </a:lnSpc>
              <a:buFont typeface="Wingdings" panose="05000000000000000000" pitchFamily="2" charset="2"/>
              <a:buChar char="Ø"/>
              <a:defRPr/>
            </a:pPr>
            <a:r>
              <a:rPr lang="nl-NL" altLang="nl-NL" sz="2000" dirty="0">
                <a:latin typeface="Gill Sans"/>
              </a:rPr>
              <a:t>Herzien inhoud visie klimaatneutraal 2040</a:t>
            </a:r>
          </a:p>
          <a:p>
            <a:pPr>
              <a:lnSpc>
                <a:spcPct val="120000"/>
              </a:lnSpc>
              <a:buFont typeface="Wingdings" panose="05000000000000000000" pitchFamily="2" charset="2"/>
              <a:buChar char="Ø"/>
              <a:defRPr/>
            </a:pPr>
            <a:r>
              <a:rPr lang="nl-NL" altLang="nl-NL" sz="2000" dirty="0" smtClean="0">
                <a:latin typeface="Gill Sans"/>
              </a:rPr>
              <a:t>Gebiedsaanpak</a:t>
            </a:r>
          </a:p>
          <a:p>
            <a:pPr>
              <a:lnSpc>
                <a:spcPct val="120000"/>
              </a:lnSpc>
              <a:buFont typeface="Wingdings" panose="05000000000000000000" pitchFamily="2" charset="2"/>
              <a:buChar char="Ø"/>
              <a:defRPr/>
            </a:pPr>
            <a:r>
              <a:rPr lang="nl-NL" altLang="nl-NL" sz="2000" dirty="0" smtClean="0">
                <a:latin typeface="Gill Sans"/>
              </a:rPr>
              <a:t>Individuele verduurzaming</a:t>
            </a:r>
            <a:endParaRPr lang="nl-NL" altLang="nl-NL" sz="2000" dirty="0">
              <a:latin typeface="Gill Sans"/>
            </a:endParaRPr>
          </a:p>
        </p:txBody>
      </p:sp>
    </p:spTree>
    <p:extLst>
      <p:ext uri="{BB962C8B-B14F-4D97-AF65-F5344CB8AC3E}">
        <p14:creationId xmlns:p14="http://schemas.microsoft.com/office/powerpoint/2010/main" val="28947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922735"/>
            <a:ext cx="4111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nl-NL" altLang="nl-NL" sz="3000" dirty="0">
                <a:solidFill>
                  <a:srgbClr val="29952A"/>
                </a:solidFill>
                <a:latin typeface="Gill Sans"/>
                <a:ea typeface="Gill Sans SemiBold"/>
                <a:cs typeface="Gill Sans SemiBold"/>
              </a:rPr>
              <a:t>Toelichting Prinsjesdag</a:t>
            </a:r>
            <a:endParaRPr kumimoji="0" lang="nl-NL" altLang="nl-NL" sz="3000" b="0" i="0" u="none" strike="noStrike" kern="1200" cap="none" spc="0" normalizeH="0" baseline="0" noProof="0" dirty="0">
              <a:ln>
                <a:noFill/>
              </a:ln>
              <a:solidFill>
                <a:srgbClr val="29952A"/>
              </a:solidFill>
              <a:effectLst/>
              <a:uLnTx/>
              <a:uFillTx/>
              <a:latin typeface="Gill Sans"/>
              <a:ea typeface="Gill Sans SemiBold"/>
              <a:cs typeface="Gill Sans SemiBold"/>
            </a:endParaRPr>
          </a:p>
        </p:txBody>
      </p:sp>
      <p:sp>
        <p:nvSpPr>
          <p:cNvPr id="5" name="Tekstvak 2"/>
          <p:cNvSpPr txBox="1">
            <a:spLocks noChangeArrowheads="1"/>
          </p:cNvSpPr>
          <p:nvPr/>
        </p:nvSpPr>
        <p:spPr bwMode="auto">
          <a:xfrm>
            <a:off x="223838" y="1725216"/>
            <a:ext cx="83677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457200" lvl="1" indent="-457200">
              <a:lnSpc>
                <a:spcPct val="120000"/>
              </a:lnSpc>
              <a:buFont typeface="Wingdings" panose="05000000000000000000" pitchFamily="2" charset="2"/>
              <a:buChar char="Ø"/>
              <a:defRPr/>
            </a:pPr>
            <a:r>
              <a:rPr lang="nl-NL" altLang="nl-NL" dirty="0">
                <a:latin typeface="Gill Sans"/>
              </a:rPr>
              <a:t>Wet fiscale maatregelen glastuinbouw</a:t>
            </a:r>
          </a:p>
          <a:p>
            <a:pPr marL="685800" lvl="2" indent="-285750">
              <a:lnSpc>
                <a:spcPct val="120000"/>
              </a:lnSpc>
              <a:buFont typeface="Wingdings" panose="05000000000000000000" pitchFamily="2" charset="2"/>
              <a:buChar char="Ø"/>
              <a:defRPr/>
            </a:pPr>
            <a:r>
              <a:rPr lang="nl-NL" altLang="nl-NL" sz="1600" dirty="0">
                <a:latin typeface="Gill Sans"/>
              </a:rPr>
              <a:t>Invoeren nieuw en verbeterd CO2 sectorsysteem</a:t>
            </a:r>
          </a:p>
          <a:p>
            <a:pPr marL="685800" lvl="2" indent="-285750">
              <a:lnSpc>
                <a:spcPct val="120000"/>
              </a:lnSpc>
              <a:buFont typeface="Wingdings" panose="05000000000000000000" pitchFamily="2" charset="2"/>
              <a:buChar char="Ø"/>
              <a:defRPr/>
            </a:pPr>
            <a:r>
              <a:rPr lang="nl-NL" altLang="nl-NL" sz="1600" dirty="0" err="1">
                <a:latin typeface="Gill Sans"/>
              </a:rPr>
              <a:t>Uitfaseren</a:t>
            </a:r>
            <a:r>
              <a:rPr lang="nl-NL" altLang="nl-NL" sz="1600" dirty="0">
                <a:latin typeface="Gill Sans"/>
              </a:rPr>
              <a:t> verlaagd tarief tuinbouw (2025-2035)</a:t>
            </a:r>
          </a:p>
          <a:p>
            <a:pPr marL="685800" lvl="2" indent="-285750">
              <a:lnSpc>
                <a:spcPct val="120000"/>
              </a:lnSpc>
              <a:buFont typeface="Wingdings" panose="05000000000000000000" pitchFamily="2" charset="2"/>
              <a:buChar char="Ø"/>
              <a:defRPr/>
            </a:pPr>
            <a:r>
              <a:rPr lang="nl-NL" altLang="nl-NL" sz="1600" dirty="0">
                <a:latin typeface="Gill Sans"/>
              </a:rPr>
              <a:t>Gefaseerd inperken WKK vrijstelling (2025-2030)</a:t>
            </a:r>
          </a:p>
          <a:p>
            <a:pPr marL="685800" lvl="2" indent="-285750">
              <a:lnSpc>
                <a:spcPct val="120000"/>
              </a:lnSpc>
              <a:buFont typeface="Wingdings" panose="05000000000000000000" pitchFamily="2" charset="2"/>
              <a:buChar char="Ø"/>
              <a:defRPr/>
            </a:pPr>
            <a:endParaRPr lang="nl-NL" altLang="nl-NL" sz="1600" dirty="0">
              <a:latin typeface="Gill Sans"/>
            </a:endParaRPr>
          </a:p>
          <a:p>
            <a:pPr marL="285750" lvl="1">
              <a:lnSpc>
                <a:spcPct val="120000"/>
              </a:lnSpc>
              <a:buFont typeface="Wingdings" panose="05000000000000000000" pitchFamily="2" charset="2"/>
              <a:buChar char="Ø"/>
              <a:defRPr/>
            </a:pPr>
            <a:r>
              <a:rPr lang="nl-NL" altLang="nl-NL" dirty="0">
                <a:latin typeface="Gill Sans"/>
              </a:rPr>
              <a:t>Stimulerende maatregelen uit voorjaarsnota</a:t>
            </a:r>
          </a:p>
          <a:p>
            <a:pPr marL="685800" lvl="2">
              <a:lnSpc>
                <a:spcPct val="120000"/>
              </a:lnSpc>
              <a:buFont typeface="Wingdings" panose="05000000000000000000" pitchFamily="2" charset="2"/>
              <a:buChar char="Ø"/>
              <a:defRPr/>
            </a:pPr>
            <a:r>
              <a:rPr lang="nl-NL" altLang="nl-NL" sz="1600" dirty="0">
                <a:latin typeface="Gill Sans"/>
              </a:rPr>
              <a:t>300 miljoen t.b.v. subsidieregeling warmte infrastructuur</a:t>
            </a:r>
          </a:p>
          <a:p>
            <a:pPr marL="685800" lvl="2">
              <a:lnSpc>
                <a:spcPct val="120000"/>
              </a:lnSpc>
              <a:buFont typeface="Wingdings" panose="05000000000000000000" pitchFamily="2" charset="2"/>
              <a:buChar char="Ø"/>
              <a:defRPr/>
            </a:pPr>
            <a:r>
              <a:rPr lang="nl-NL" altLang="nl-NL" sz="1600" dirty="0">
                <a:latin typeface="Gill Sans"/>
              </a:rPr>
              <a:t>200 miljoen t.b.v. ophogen EG regeling </a:t>
            </a:r>
          </a:p>
          <a:p>
            <a:pPr marL="685800" lvl="2">
              <a:lnSpc>
                <a:spcPct val="120000"/>
              </a:lnSpc>
              <a:buFont typeface="Wingdings" panose="05000000000000000000" pitchFamily="2" charset="2"/>
              <a:buChar char="Ø"/>
              <a:defRPr/>
            </a:pPr>
            <a:r>
              <a:rPr lang="nl-NL" altLang="nl-NL" sz="1600" dirty="0">
                <a:latin typeface="Gill Sans"/>
              </a:rPr>
              <a:t>60 miljoen t.b.v. correctieregeling bestaande duurzame warmte projecten</a:t>
            </a:r>
          </a:p>
          <a:p>
            <a:pPr marL="857250" lvl="2" indent="-457200">
              <a:lnSpc>
                <a:spcPct val="120000"/>
              </a:lnSpc>
              <a:buFont typeface="Wingdings" panose="05000000000000000000" pitchFamily="2" charset="2"/>
              <a:buChar char="§"/>
              <a:defRPr/>
            </a:pPr>
            <a:endParaRPr lang="nl-NL" altLang="nl-NL" sz="1600" dirty="0">
              <a:latin typeface="Gill Sans"/>
            </a:endParaRPr>
          </a:p>
          <a:p>
            <a:pPr marL="457200" lvl="1" indent="-457200">
              <a:lnSpc>
                <a:spcPct val="120000"/>
              </a:lnSpc>
              <a:buFont typeface="Wingdings" panose="05000000000000000000" pitchFamily="2" charset="2"/>
              <a:buChar char="§"/>
              <a:defRPr/>
            </a:pPr>
            <a:endParaRPr lang="nl-NL" altLang="nl-NL" sz="1600" dirty="0">
              <a:latin typeface="Gill Sans"/>
            </a:endParaRPr>
          </a:p>
        </p:txBody>
      </p:sp>
    </p:spTree>
    <p:extLst>
      <p:ext uri="{BB962C8B-B14F-4D97-AF65-F5344CB8AC3E}">
        <p14:creationId xmlns:p14="http://schemas.microsoft.com/office/powerpoint/2010/main" val="284404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922735"/>
            <a:ext cx="623754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nl-NL" altLang="nl-NL" sz="2800" dirty="0">
                <a:solidFill>
                  <a:srgbClr val="29952A"/>
                </a:solidFill>
                <a:latin typeface="Gill Sans"/>
                <a:ea typeface="Gill Sans SemiBold"/>
                <a:cs typeface="Gill Sans SemiBold"/>
              </a:rPr>
              <a:t>Wet fiscale maatregelen glastuinbouw</a:t>
            </a:r>
            <a:endParaRPr kumimoji="0" lang="nl-NL" altLang="nl-NL" sz="2800" b="0" i="0" u="none" strike="noStrike" kern="1200" cap="none" spc="0" normalizeH="0" baseline="0" noProof="0" dirty="0">
              <a:ln>
                <a:noFill/>
              </a:ln>
              <a:solidFill>
                <a:srgbClr val="29952A"/>
              </a:solidFill>
              <a:effectLst/>
              <a:uLnTx/>
              <a:uFillTx/>
              <a:latin typeface="Gill Sans"/>
              <a:ea typeface="Gill Sans SemiBold"/>
              <a:cs typeface="Gill Sans SemiBold"/>
            </a:endParaRPr>
          </a:p>
        </p:txBody>
      </p:sp>
      <p:sp>
        <p:nvSpPr>
          <p:cNvPr id="5" name="Tekstvak 2"/>
          <p:cNvSpPr txBox="1">
            <a:spLocks noChangeArrowheads="1"/>
          </p:cNvSpPr>
          <p:nvPr/>
        </p:nvSpPr>
        <p:spPr bwMode="auto">
          <a:xfrm>
            <a:off x="223838" y="1725216"/>
            <a:ext cx="8367712" cy="276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457200" lvl="1" indent="-457200">
              <a:lnSpc>
                <a:spcPct val="120000"/>
              </a:lnSpc>
              <a:buFont typeface="Wingdings" panose="05000000000000000000" pitchFamily="2" charset="2"/>
              <a:buChar char="Ø"/>
              <a:defRPr/>
            </a:pPr>
            <a:r>
              <a:rPr lang="nl-NL" altLang="nl-NL" dirty="0">
                <a:latin typeface="Gill Sans"/>
              </a:rPr>
              <a:t>Invoeren nieuw en verbeterd CO2 sectorsysteem</a:t>
            </a:r>
          </a:p>
          <a:p>
            <a:pPr marL="685800" lvl="2" indent="-285750">
              <a:lnSpc>
                <a:spcPct val="120000"/>
              </a:lnSpc>
              <a:buFont typeface="Wingdings" panose="05000000000000000000" pitchFamily="2" charset="2"/>
              <a:buChar char="Ø"/>
              <a:defRPr/>
            </a:pPr>
            <a:r>
              <a:rPr lang="nl-NL" altLang="nl-NL" sz="1600" dirty="0">
                <a:latin typeface="Gill Sans"/>
              </a:rPr>
              <a:t>Met Kabinet besloten tot een vlakke heffing per m3</a:t>
            </a:r>
          </a:p>
          <a:p>
            <a:pPr marL="685800" lvl="2" indent="-285750">
              <a:lnSpc>
                <a:spcPct val="120000"/>
              </a:lnSpc>
              <a:buFont typeface="Wingdings" panose="05000000000000000000" pitchFamily="2" charset="2"/>
              <a:buChar char="Ø"/>
              <a:defRPr/>
            </a:pPr>
            <a:r>
              <a:rPr lang="nl-NL" altLang="nl-NL" sz="1600" dirty="0">
                <a:latin typeface="Gill Sans"/>
              </a:rPr>
              <a:t>Heffing is sluitpost op wat er nog nodig is om het doel te halen</a:t>
            </a:r>
          </a:p>
          <a:p>
            <a:pPr marL="685800" lvl="2" indent="-285750">
              <a:lnSpc>
                <a:spcPct val="120000"/>
              </a:lnSpc>
              <a:buFont typeface="Wingdings" panose="05000000000000000000" pitchFamily="2" charset="2"/>
              <a:buChar char="Ø"/>
              <a:defRPr/>
            </a:pPr>
            <a:r>
              <a:rPr lang="nl-NL" altLang="nl-NL" sz="1600" dirty="0">
                <a:latin typeface="Gill Sans"/>
              </a:rPr>
              <a:t>Startpunt 2025 is 12,25 Eu/ton CO2 of ~2,2 eurocent/m3</a:t>
            </a:r>
          </a:p>
          <a:p>
            <a:pPr marL="685800" lvl="2" indent="-285750">
              <a:lnSpc>
                <a:spcPct val="120000"/>
              </a:lnSpc>
              <a:buFont typeface="Wingdings" panose="05000000000000000000" pitchFamily="2" charset="2"/>
              <a:buChar char="Ø"/>
              <a:defRPr/>
            </a:pPr>
            <a:r>
              <a:rPr lang="nl-NL" altLang="nl-NL" sz="1600" dirty="0">
                <a:latin typeface="Gill Sans"/>
              </a:rPr>
              <a:t>Kabinet zet sectorsysteem een beetje buiten spel met fiscale maatregelen</a:t>
            </a:r>
          </a:p>
          <a:p>
            <a:pPr marL="685800" lvl="2" indent="-285750">
              <a:lnSpc>
                <a:spcPct val="120000"/>
              </a:lnSpc>
              <a:buFont typeface="Wingdings" panose="05000000000000000000" pitchFamily="2" charset="2"/>
              <a:buChar char="Ø"/>
              <a:defRPr/>
            </a:pPr>
            <a:r>
              <a:rPr lang="nl-NL" altLang="nl-NL" sz="1600" dirty="0">
                <a:latin typeface="Gill Sans"/>
              </a:rPr>
              <a:t>Volgend jaar tariefstudie naar benodigde prikkel glastuinbouw</a:t>
            </a:r>
          </a:p>
          <a:p>
            <a:pPr marL="685800" lvl="2" indent="-285750">
              <a:lnSpc>
                <a:spcPct val="120000"/>
              </a:lnSpc>
              <a:buFont typeface="Wingdings" panose="05000000000000000000" pitchFamily="2" charset="2"/>
              <a:buChar char="Ø"/>
              <a:defRPr/>
            </a:pPr>
            <a:r>
              <a:rPr lang="nl-NL" altLang="nl-NL" sz="1600" dirty="0">
                <a:latin typeface="Gill Sans"/>
              </a:rPr>
              <a:t>Op de website van Glastuinbouw Nederland is een rekenmodel te downloaden</a:t>
            </a:r>
          </a:p>
          <a:p>
            <a:pPr marL="857250" lvl="2" indent="-457200">
              <a:lnSpc>
                <a:spcPct val="120000"/>
              </a:lnSpc>
              <a:buFont typeface="Wingdings" panose="05000000000000000000" pitchFamily="2" charset="2"/>
              <a:buChar char="§"/>
              <a:defRPr/>
            </a:pPr>
            <a:endParaRPr lang="nl-NL" altLang="nl-NL" sz="1600" dirty="0">
              <a:latin typeface="Gill Sans"/>
            </a:endParaRPr>
          </a:p>
          <a:p>
            <a:pPr marL="457200" lvl="1" indent="-457200">
              <a:lnSpc>
                <a:spcPct val="120000"/>
              </a:lnSpc>
              <a:buFont typeface="Wingdings" panose="05000000000000000000" pitchFamily="2" charset="2"/>
              <a:buChar char="§"/>
              <a:defRPr/>
            </a:pPr>
            <a:endParaRPr lang="nl-NL" altLang="nl-NL" sz="1600" dirty="0">
              <a:latin typeface="Gill Sans"/>
            </a:endParaRPr>
          </a:p>
        </p:txBody>
      </p:sp>
      <p:graphicFrame>
        <p:nvGraphicFramePr>
          <p:cNvPr id="2" name="Tabel 1"/>
          <p:cNvGraphicFramePr>
            <a:graphicFrameLocks noGrp="1"/>
          </p:cNvGraphicFramePr>
          <p:nvPr>
            <p:extLst>
              <p:ext uri="{D42A27DB-BD31-4B8C-83A1-F6EECF244321}">
                <p14:modId xmlns:p14="http://schemas.microsoft.com/office/powerpoint/2010/main" val="2614385005"/>
              </p:ext>
            </p:extLst>
          </p:nvPr>
        </p:nvGraphicFramePr>
        <p:xfrm>
          <a:off x="998286" y="3855640"/>
          <a:ext cx="7039402" cy="970449"/>
        </p:xfrm>
        <a:graphic>
          <a:graphicData uri="http://schemas.openxmlformats.org/drawingml/2006/table">
            <a:tbl>
              <a:tblPr>
                <a:tableStyleId>{5C22544A-7EE6-4342-B048-85BDC9FD1C3A}</a:tableStyleId>
              </a:tblPr>
              <a:tblGrid>
                <a:gridCol w="3748252">
                  <a:extLst>
                    <a:ext uri="{9D8B030D-6E8A-4147-A177-3AD203B41FA5}">
                      <a16:colId xmlns:a16="http://schemas.microsoft.com/office/drawing/2014/main" val="107592940"/>
                    </a:ext>
                  </a:extLst>
                </a:gridCol>
                <a:gridCol w="548525">
                  <a:extLst>
                    <a:ext uri="{9D8B030D-6E8A-4147-A177-3AD203B41FA5}">
                      <a16:colId xmlns:a16="http://schemas.microsoft.com/office/drawing/2014/main" val="3786952024"/>
                    </a:ext>
                  </a:extLst>
                </a:gridCol>
                <a:gridCol w="548525">
                  <a:extLst>
                    <a:ext uri="{9D8B030D-6E8A-4147-A177-3AD203B41FA5}">
                      <a16:colId xmlns:a16="http://schemas.microsoft.com/office/drawing/2014/main" val="330264746"/>
                    </a:ext>
                  </a:extLst>
                </a:gridCol>
                <a:gridCol w="548525">
                  <a:extLst>
                    <a:ext uri="{9D8B030D-6E8A-4147-A177-3AD203B41FA5}">
                      <a16:colId xmlns:a16="http://schemas.microsoft.com/office/drawing/2014/main" val="1059569182"/>
                    </a:ext>
                  </a:extLst>
                </a:gridCol>
                <a:gridCol w="548525">
                  <a:extLst>
                    <a:ext uri="{9D8B030D-6E8A-4147-A177-3AD203B41FA5}">
                      <a16:colId xmlns:a16="http://schemas.microsoft.com/office/drawing/2014/main" val="442826538"/>
                    </a:ext>
                  </a:extLst>
                </a:gridCol>
                <a:gridCol w="548525">
                  <a:extLst>
                    <a:ext uri="{9D8B030D-6E8A-4147-A177-3AD203B41FA5}">
                      <a16:colId xmlns:a16="http://schemas.microsoft.com/office/drawing/2014/main" val="3912517904"/>
                    </a:ext>
                  </a:extLst>
                </a:gridCol>
                <a:gridCol w="548525">
                  <a:extLst>
                    <a:ext uri="{9D8B030D-6E8A-4147-A177-3AD203B41FA5}">
                      <a16:colId xmlns:a16="http://schemas.microsoft.com/office/drawing/2014/main" val="3017867122"/>
                    </a:ext>
                  </a:extLst>
                </a:gridCol>
              </a:tblGrid>
              <a:tr h="323483">
                <a:tc>
                  <a:txBody>
                    <a:bodyPr/>
                    <a:lstStyle/>
                    <a:p>
                      <a:pPr algn="l" fontAlgn="b"/>
                      <a:r>
                        <a:rPr lang="nl-NL" sz="1100" u="none" strike="noStrike">
                          <a:effectLst/>
                        </a:rPr>
                        <a:t>Jaartal</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2025</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2026</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2027</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2028</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2029</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2030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9875219"/>
                  </a:ext>
                </a:extLst>
              </a:tr>
              <a:tr h="323483">
                <a:tc>
                  <a:txBody>
                    <a:bodyPr/>
                    <a:lstStyle/>
                    <a:p>
                      <a:pPr algn="l" fontAlgn="b"/>
                      <a:r>
                        <a:rPr lang="nl-NL" sz="1100" u="none" strike="noStrike">
                          <a:effectLst/>
                        </a:rPr>
                        <a:t>CO2 sectorheffing glastuinbouw (in €/ton CO2)</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12,25</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13,34</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14</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15,52</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16,61</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17,70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6724713"/>
                  </a:ext>
                </a:extLst>
              </a:tr>
              <a:tr h="323483">
                <a:tc>
                  <a:txBody>
                    <a:bodyPr/>
                    <a:lstStyle/>
                    <a:p>
                      <a:pPr algn="l" fontAlgn="b"/>
                      <a:r>
                        <a:rPr lang="nl-NL" sz="1100" u="none" strike="noStrike">
                          <a:effectLst/>
                        </a:rPr>
                        <a:t>CO2 sectorheffing glastuinbouw (in €/m3 gas)</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0,022</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0,024</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0,026</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0,028</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0,030</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0,032</a:t>
                      </a:r>
                      <a:endParaRPr lang="nl-N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4810275"/>
                  </a:ext>
                </a:extLst>
              </a:tr>
            </a:tbl>
          </a:graphicData>
        </a:graphic>
      </p:graphicFrame>
    </p:spTree>
    <p:extLst>
      <p:ext uri="{BB962C8B-B14F-4D97-AF65-F5344CB8AC3E}">
        <p14:creationId xmlns:p14="http://schemas.microsoft.com/office/powerpoint/2010/main" val="1102910959"/>
      </p:ext>
    </p:extLst>
  </p:cSld>
  <p:clrMapOvr>
    <a:masterClrMapping/>
  </p:clrMapOvr>
  <p:extLst>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922735"/>
            <a:ext cx="623754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nl-NL" altLang="nl-NL" sz="2800" dirty="0">
                <a:solidFill>
                  <a:srgbClr val="29952A"/>
                </a:solidFill>
                <a:latin typeface="Gill Sans"/>
                <a:ea typeface="Gill Sans SemiBold"/>
                <a:cs typeface="Gill Sans SemiBold"/>
              </a:rPr>
              <a:t>Wet fiscale maatregelen glastuinbouw</a:t>
            </a:r>
            <a:endParaRPr kumimoji="0" lang="nl-NL" altLang="nl-NL" sz="2800" b="0" i="0" u="none" strike="noStrike" kern="1200" cap="none" spc="0" normalizeH="0" baseline="0" noProof="0" dirty="0">
              <a:ln>
                <a:noFill/>
              </a:ln>
              <a:solidFill>
                <a:srgbClr val="29952A"/>
              </a:solidFill>
              <a:effectLst/>
              <a:uLnTx/>
              <a:uFillTx/>
              <a:latin typeface="Gill Sans"/>
              <a:ea typeface="Gill Sans SemiBold"/>
              <a:cs typeface="Gill Sans SemiBold"/>
            </a:endParaRPr>
          </a:p>
        </p:txBody>
      </p:sp>
      <p:sp>
        <p:nvSpPr>
          <p:cNvPr id="5" name="Tekstvak 2"/>
          <p:cNvSpPr txBox="1">
            <a:spLocks noChangeArrowheads="1"/>
          </p:cNvSpPr>
          <p:nvPr/>
        </p:nvSpPr>
        <p:spPr bwMode="auto">
          <a:xfrm>
            <a:off x="223838" y="1725216"/>
            <a:ext cx="8367712"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457200" lvl="1" indent="-457200">
              <a:lnSpc>
                <a:spcPct val="120000"/>
              </a:lnSpc>
              <a:buFont typeface="Wingdings" panose="05000000000000000000" pitchFamily="2" charset="2"/>
              <a:buChar char="Ø"/>
              <a:defRPr/>
            </a:pPr>
            <a:r>
              <a:rPr lang="nl-NL" altLang="nl-NL" dirty="0">
                <a:latin typeface="Gill Sans"/>
              </a:rPr>
              <a:t>Rekenvoorbeeld ketelbedrijf</a:t>
            </a:r>
          </a:p>
          <a:p>
            <a:pPr marL="857250" lvl="2" indent="-457200">
              <a:lnSpc>
                <a:spcPct val="120000"/>
              </a:lnSpc>
              <a:buFont typeface="Wingdings" panose="05000000000000000000" pitchFamily="2" charset="2"/>
              <a:buChar char="§"/>
              <a:defRPr/>
            </a:pPr>
            <a:endParaRPr lang="nl-NL" altLang="nl-NL" sz="1600" dirty="0">
              <a:latin typeface="Gill Sans"/>
            </a:endParaRPr>
          </a:p>
          <a:p>
            <a:pPr marL="857250" lvl="2" indent="-457200">
              <a:lnSpc>
                <a:spcPct val="120000"/>
              </a:lnSpc>
              <a:buFont typeface="Wingdings" panose="05000000000000000000" pitchFamily="2" charset="2"/>
              <a:buChar char="§"/>
              <a:defRPr/>
            </a:pPr>
            <a:endParaRPr lang="nl-NL" altLang="nl-NL" sz="1600" dirty="0">
              <a:latin typeface="Gill Sans"/>
            </a:endParaRPr>
          </a:p>
          <a:p>
            <a:pPr marL="857250" lvl="2" indent="-457200">
              <a:lnSpc>
                <a:spcPct val="120000"/>
              </a:lnSpc>
              <a:buFont typeface="Wingdings" panose="05000000000000000000" pitchFamily="2" charset="2"/>
              <a:buChar char="§"/>
              <a:defRPr/>
            </a:pPr>
            <a:endParaRPr lang="nl-NL" altLang="nl-NL" sz="1600" dirty="0">
              <a:latin typeface="Gill Sans"/>
            </a:endParaRPr>
          </a:p>
          <a:p>
            <a:pPr marL="457200" lvl="1" indent="-457200">
              <a:lnSpc>
                <a:spcPct val="120000"/>
              </a:lnSpc>
              <a:buFont typeface="Wingdings" panose="05000000000000000000" pitchFamily="2" charset="2"/>
              <a:buChar char="§"/>
              <a:defRPr/>
            </a:pPr>
            <a:endParaRPr lang="nl-NL" altLang="nl-NL" sz="1600" dirty="0">
              <a:latin typeface="Gill Sans"/>
            </a:endParaRPr>
          </a:p>
        </p:txBody>
      </p:sp>
      <p:graphicFrame>
        <p:nvGraphicFramePr>
          <p:cNvPr id="4" name="Object 3"/>
          <p:cNvGraphicFramePr>
            <a:graphicFrameLocks noChangeAspect="1"/>
          </p:cNvGraphicFramePr>
          <p:nvPr>
            <p:extLst/>
          </p:nvPr>
        </p:nvGraphicFramePr>
        <p:xfrm>
          <a:off x="231775" y="2159589"/>
          <a:ext cx="8753288" cy="2281781"/>
        </p:xfrm>
        <a:graphic>
          <a:graphicData uri="http://schemas.openxmlformats.org/presentationml/2006/ole">
            <mc:AlternateContent xmlns:mc="http://schemas.openxmlformats.org/markup-compatibility/2006">
              <mc:Choice xmlns:v="urn:schemas-microsoft-com:vml" Requires="v">
                <p:oleObj spid="_x0000_s1028" name="Worksheet" r:id="rId4" imgW="11725331" imgH="3057576" progId="Excel.Sheet.12">
                  <p:embed/>
                </p:oleObj>
              </mc:Choice>
              <mc:Fallback>
                <p:oleObj name="Worksheet" r:id="rId4" imgW="11725331" imgH="3057576" progId="Excel.Sheet.12">
                  <p:embed/>
                  <p:pic>
                    <p:nvPicPr>
                      <p:cNvPr id="4" name="Object 3"/>
                      <p:cNvPicPr/>
                      <p:nvPr/>
                    </p:nvPicPr>
                    <p:blipFill>
                      <a:blip r:embed="rId5"/>
                      <a:stretch>
                        <a:fillRect/>
                      </a:stretch>
                    </p:blipFill>
                    <p:spPr>
                      <a:xfrm>
                        <a:off x="231775" y="2159589"/>
                        <a:ext cx="8753288" cy="2281781"/>
                      </a:xfrm>
                      <a:prstGeom prst="rect">
                        <a:avLst/>
                      </a:prstGeom>
                    </p:spPr>
                  </p:pic>
                </p:oleObj>
              </mc:Fallback>
            </mc:AlternateContent>
          </a:graphicData>
        </a:graphic>
      </p:graphicFrame>
    </p:spTree>
    <p:extLst>
      <p:ext uri="{BB962C8B-B14F-4D97-AF65-F5344CB8AC3E}">
        <p14:creationId xmlns:p14="http://schemas.microsoft.com/office/powerpoint/2010/main" val="145066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922735"/>
            <a:ext cx="623754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nl-NL" altLang="nl-NL" sz="2800" dirty="0">
                <a:solidFill>
                  <a:srgbClr val="29952A"/>
                </a:solidFill>
                <a:latin typeface="Gill Sans"/>
                <a:ea typeface="Gill Sans SemiBold"/>
                <a:cs typeface="Gill Sans SemiBold"/>
              </a:rPr>
              <a:t>Wet fiscale maatregelen glastuinbouw</a:t>
            </a:r>
            <a:endParaRPr kumimoji="0" lang="nl-NL" altLang="nl-NL" sz="2800" b="0" i="0" u="none" strike="noStrike" kern="1200" cap="none" spc="0" normalizeH="0" baseline="0" noProof="0" dirty="0">
              <a:ln>
                <a:noFill/>
              </a:ln>
              <a:solidFill>
                <a:srgbClr val="29952A"/>
              </a:solidFill>
              <a:effectLst/>
              <a:uLnTx/>
              <a:uFillTx/>
              <a:latin typeface="Gill Sans"/>
              <a:ea typeface="Gill Sans SemiBold"/>
              <a:cs typeface="Gill Sans SemiBold"/>
            </a:endParaRPr>
          </a:p>
        </p:txBody>
      </p:sp>
      <p:sp>
        <p:nvSpPr>
          <p:cNvPr id="5" name="Tekstvak 2"/>
          <p:cNvSpPr txBox="1">
            <a:spLocks noChangeArrowheads="1"/>
          </p:cNvSpPr>
          <p:nvPr/>
        </p:nvSpPr>
        <p:spPr bwMode="auto">
          <a:xfrm>
            <a:off x="223838" y="1725216"/>
            <a:ext cx="8367712"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457200" lvl="1" indent="-457200">
              <a:lnSpc>
                <a:spcPct val="120000"/>
              </a:lnSpc>
              <a:buFont typeface="Wingdings" panose="05000000000000000000" pitchFamily="2" charset="2"/>
              <a:buChar char="Ø"/>
              <a:defRPr/>
            </a:pPr>
            <a:r>
              <a:rPr lang="nl-NL" altLang="nl-NL" dirty="0">
                <a:latin typeface="Gill Sans"/>
              </a:rPr>
              <a:t>Rekenvoorbeeld belicht WKK bedrijf</a:t>
            </a:r>
          </a:p>
          <a:p>
            <a:pPr marL="857250" lvl="2" indent="-457200">
              <a:lnSpc>
                <a:spcPct val="120000"/>
              </a:lnSpc>
              <a:buFont typeface="Wingdings" panose="05000000000000000000" pitchFamily="2" charset="2"/>
              <a:buChar char="§"/>
              <a:defRPr/>
            </a:pPr>
            <a:endParaRPr lang="nl-NL" altLang="nl-NL" sz="1600" dirty="0">
              <a:latin typeface="Gill Sans"/>
            </a:endParaRPr>
          </a:p>
          <a:p>
            <a:pPr marL="857250" lvl="2" indent="-457200">
              <a:lnSpc>
                <a:spcPct val="120000"/>
              </a:lnSpc>
              <a:buFont typeface="Wingdings" panose="05000000000000000000" pitchFamily="2" charset="2"/>
              <a:buChar char="§"/>
              <a:defRPr/>
            </a:pPr>
            <a:endParaRPr lang="nl-NL" altLang="nl-NL" sz="1600" dirty="0">
              <a:latin typeface="Gill Sans"/>
            </a:endParaRPr>
          </a:p>
          <a:p>
            <a:pPr marL="857250" lvl="2" indent="-457200">
              <a:lnSpc>
                <a:spcPct val="120000"/>
              </a:lnSpc>
              <a:buFont typeface="Wingdings" panose="05000000000000000000" pitchFamily="2" charset="2"/>
              <a:buChar char="§"/>
              <a:defRPr/>
            </a:pPr>
            <a:endParaRPr lang="nl-NL" altLang="nl-NL" sz="1600" dirty="0">
              <a:latin typeface="Gill Sans"/>
            </a:endParaRPr>
          </a:p>
          <a:p>
            <a:pPr marL="457200" lvl="1" indent="-457200">
              <a:lnSpc>
                <a:spcPct val="120000"/>
              </a:lnSpc>
              <a:buFont typeface="Wingdings" panose="05000000000000000000" pitchFamily="2" charset="2"/>
              <a:buChar char="§"/>
              <a:defRPr/>
            </a:pPr>
            <a:endParaRPr lang="nl-NL" altLang="nl-NL" sz="1600" dirty="0">
              <a:latin typeface="Gill Sans"/>
            </a:endParaRPr>
          </a:p>
        </p:txBody>
      </p:sp>
      <p:graphicFrame>
        <p:nvGraphicFramePr>
          <p:cNvPr id="2" name="Object 1"/>
          <p:cNvGraphicFramePr>
            <a:graphicFrameLocks noChangeAspect="1"/>
          </p:cNvGraphicFramePr>
          <p:nvPr>
            <p:extLst/>
          </p:nvPr>
        </p:nvGraphicFramePr>
        <p:xfrm>
          <a:off x="223837" y="2128701"/>
          <a:ext cx="8763409" cy="2300395"/>
        </p:xfrm>
        <a:graphic>
          <a:graphicData uri="http://schemas.openxmlformats.org/presentationml/2006/ole">
            <mc:AlternateContent xmlns:mc="http://schemas.openxmlformats.org/markup-compatibility/2006">
              <mc:Choice xmlns:v="urn:schemas-microsoft-com:vml" Requires="v">
                <p:oleObj spid="_x0000_s2052" name="Worksheet" r:id="rId4" imgW="11725331" imgH="3076644" progId="Excel.Sheet.12">
                  <p:embed/>
                </p:oleObj>
              </mc:Choice>
              <mc:Fallback>
                <p:oleObj name="Worksheet" r:id="rId4" imgW="11725331" imgH="3076644" progId="Excel.Sheet.12">
                  <p:embed/>
                  <p:pic>
                    <p:nvPicPr>
                      <p:cNvPr id="2" name="Object 1"/>
                      <p:cNvPicPr/>
                      <p:nvPr/>
                    </p:nvPicPr>
                    <p:blipFill>
                      <a:blip r:embed="rId5"/>
                      <a:stretch>
                        <a:fillRect/>
                      </a:stretch>
                    </p:blipFill>
                    <p:spPr>
                      <a:xfrm>
                        <a:off x="223837" y="2128701"/>
                        <a:ext cx="8763409" cy="2300395"/>
                      </a:xfrm>
                      <a:prstGeom prst="rect">
                        <a:avLst/>
                      </a:prstGeom>
                    </p:spPr>
                  </p:pic>
                </p:oleObj>
              </mc:Fallback>
            </mc:AlternateContent>
          </a:graphicData>
        </a:graphic>
      </p:graphicFrame>
    </p:spTree>
    <p:extLst>
      <p:ext uri="{BB962C8B-B14F-4D97-AF65-F5344CB8AC3E}">
        <p14:creationId xmlns:p14="http://schemas.microsoft.com/office/powerpoint/2010/main" val="373349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922735"/>
            <a:ext cx="623754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nl-NL" altLang="nl-NL" sz="2800" dirty="0">
                <a:solidFill>
                  <a:srgbClr val="29952A"/>
                </a:solidFill>
                <a:latin typeface="Gill Sans"/>
                <a:ea typeface="Gill Sans SemiBold"/>
                <a:cs typeface="Gill Sans SemiBold"/>
              </a:rPr>
              <a:t>Wet fiscale maatregelen glastuinbouw</a:t>
            </a:r>
            <a:endParaRPr kumimoji="0" lang="nl-NL" altLang="nl-NL" sz="2800" b="0" i="0" u="none" strike="noStrike" kern="1200" cap="none" spc="0" normalizeH="0" baseline="0" noProof="0" dirty="0">
              <a:ln>
                <a:noFill/>
              </a:ln>
              <a:solidFill>
                <a:srgbClr val="29952A"/>
              </a:solidFill>
              <a:effectLst/>
              <a:uLnTx/>
              <a:uFillTx/>
              <a:latin typeface="Gill Sans"/>
              <a:ea typeface="Gill Sans SemiBold"/>
              <a:cs typeface="Gill Sans SemiBold"/>
            </a:endParaRPr>
          </a:p>
        </p:txBody>
      </p:sp>
      <p:sp>
        <p:nvSpPr>
          <p:cNvPr id="5" name="Tekstvak 2"/>
          <p:cNvSpPr txBox="1">
            <a:spLocks noChangeArrowheads="1"/>
          </p:cNvSpPr>
          <p:nvPr/>
        </p:nvSpPr>
        <p:spPr bwMode="auto">
          <a:xfrm>
            <a:off x="223838" y="1725216"/>
            <a:ext cx="8367712"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457200" lvl="1" indent="-457200">
              <a:lnSpc>
                <a:spcPct val="120000"/>
              </a:lnSpc>
              <a:buFont typeface="Wingdings" panose="05000000000000000000" pitchFamily="2" charset="2"/>
              <a:buChar char="Ø"/>
              <a:defRPr/>
            </a:pPr>
            <a:r>
              <a:rPr lang="nl-NL" altLang="nl-NL" dirty="0">
                <a:latin typeface="Gill Sans"/>
              </a:rPr>
              <a:t>Rekenvoorbeeld onbelicht WKK bedrijf</a:t>
            </a:r>
          </a:p>
          <a:p>
            <a:pPr marL="857250" lvl="2" indent="-457200">
              <a:lnSpc>
                <a:spcPct val="120000"/>
              </a:lnSpc>
              <a:buFont typeface="Wingdings" panose="05000000000000000000" pitchFamily="2" charset="2"/>
              <a:buChar char="§"/>
              <a:defRPr/>
            </a:pPr>
            <a:endParaRPr lang="nl-NL" altLang="nl-NL" sz="1600" dirty="0">
              <a:latin typeface="Gill Sans"/>
            </a:endParaRPr>
          </a:p>
          <a:p>
            <a:pPr marL="857250" lvl="2" indent="-457200">
              <a:lnSpc>
                <a:spcPct val="120000"/>
              </a:lnSpc>
              <a:buFont typeface="Wingdings" panose="05000000000000000000" pitchFamily="2" charset="2"/>
              <a:buChar char="§"/>
              <a:defRPr/>
            </a:pPr>
            <a:endParaRPr lang="nl-NL" altLang="nl-NL" sz="1600" dirty="0">
              <a:latin typeface="Gill Sans"/>
            </a:endParaRPr>
          </a:p>
          <a:p>
            <a:pPr marL="857250" lvl="2" indent="-457200">
              <a:lnSpc>
                <a:spcPct val="120000"/>
              </a:lnSpc>
              <a:buFont typeface="Wingdings" panose="05000000000000000000" pitchFamily="2" charset="2"/>
              <a:buChar char="§"/>
              <a:defRPr/>
            </a:pPr>
            <a:endParaRPr lang="nl-NL" altLang="nl-NL" sz="1600" dirty="0">
              <a:latin typeface="Gill Sans"/>
            </a:endParaRPr>
          </a:p>
          <a:p>
            <a:pPr marL="457200" lvl="1" indent="-457200">
              <a:lnSpc>
                <a:spcPct val="120000"/>
              </a:lnSpc>
              <a:buFont typeface="Wingdings" panose="05000000000000000000" pitchFamily="2" charset="2"/>
              <a:buChar char="§"/>
              <a:defRPr/>
            </a:pPr>
            <a:endParaRPr lang="nl-NL" altLang="nl-NL" sz="1600" dirty="0">
              <a:latin typeface="Gill Sans"/>
            </a:endParaRPr>
          </a:p>
        </p:txBody>
      </p:sp>
      <p:graphicFrame>
        <p:nvGraphicFramePr>
          <p:cNvPr id="3" name="Object 2"/>
          <p:cNvGraphicFramePr>
            <a:graphicFrameLocks noChangeAspect="1"/>
          </p:cNvGraphicFramePr>
          <p:nvPr>
            <p:extLst/>
          </p:nvPr>
        </p:nvGraphicFramePr>
        <p:xfrm>
          <a:off x="231775" y="2133464"/>
          <a:ext cx="8753292" cy="2281782"/>
        </p:xfrm>
        <a:graphic>
          <a:graphicData uri="http://schemas.openxmlformats.org/presentationml/2006/ole">
            <mc:AlternateContent xmlns:mc="http://schemas.openxmlformats.org/markup-compatibility/2006">
              <mc:Choice xmlns:v="urn:schemas-microsoft-com:vml" Requires="v">
                <p:oleObj spid="_x0000_s3076" name="Worksheet" r:id="rId4" imgW="11725331" imgH="3057576" progId="Excel.Sheet.12">
                  <p:embed/>
                </p:oleObj>
              </mc:Choice>
              <mc:Fallback>
                <p:oleObj name="Worksheet" r:id="rId4" imgW="11725331" imgH="3057576" progId="Excel.Sheet.12">
                  <p:embed/>
                  <p:pic>
                    <p:nvPicPr>
                      <p:cNvPr id="3" name="Object 2"/>
                      <p:cNvPicPr/>
                      <p:nvPr/>
                    </p:nvPicPr>
                    <p:blipFill>
                      <a:blip r:embed="rId5"/>
                      <a:stretch>
                        <a:fillRect/>
                      </a:stretch>
                    </p:blipFill>
                    <p:spPr>
                      <a:xfrm>
                        <a:off x="231775" y="2133464"/>
                        <a:ext cx="8753292" cy="2281782"/>
                      </a:xfrm>
                      <a:prstGeom prst="rect">
                        <a:avLst/>
                      </a:prstGeom>
                    </p:spPr>
                  </p:pic>
                </p:oleObj>
              </mc:Fallback>
            </mc:AlternateContent>
          </a:graphicData>
        </a:graphic>
      </p:graphicFrame>
    </p:spTree>
    <p:extLst>
      <p:ext uri="{BB962C8B-B14F-4D97-AF65-F5344CB8AC3E}">
        <p14:creationId xmlns:p14="http://schemas.microsoft.com/office/powerpoint/2010/main" val="57119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190" y="1093110"/>
            <a:ext cx="3857625" cy="5143500"/>
          </a:xfrm>
          <a:prstGeom prst="rect">
            <a:avLst/>
          </a:prstGeom>
        </p:spPr>
      </p:pic>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922735"/>
            <a:ext cx="4238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lvl="0">
              <a:lnSpc>
                <a:spcPct val="80000"/>
              </a:lnSpc>
              <a:defRPr/>
            </a:pPr>
            <a:r>
              <a:rPr lang="nl-NL" altLang="nl-NL" sz="3000" dirty="0">
                <a:solidFill>
                  <a:srgbClr val="29952A"/>
                </a:solidFill>
                <a:latin typeface="Gill Sans"/>
                <a:ea typeface="Gill Sans SemiBold"/>
                <a:cs typeface="Gill Sans SemiBold"/>
              </a:rPr>
              <a:t>Energieconvenant 2030</a:t>
            </a:r>
          </a:p>
        </p:txBody>
      </p:sp>
      <p:sp>
        <p:nvSpPr>
          <p:cNvPr id="8" name="Tekstvak 2"/>
          <p:cNvSpPr txBox="1">
            <a:spLocks noChangeArrowheads="1"/>
          </p:cNvSpPr>
          <p:nvPr/>
        </p:nvSpPr>
        <p:spPr bwMode="auto">
          <a:xfrm>
            <a:off x="234950" y="1633489"/>
            <a:ext cx="5809011"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indent="0">
              <a:lnSpc>
                <a:spcPct val="120000"/>
              </a:lnSpc>
              <a:defRPr/>
            </a:pPr>
            <a:r>
              <a:rPr lang="nl-NL" altLang="nl-NL" sz="2000" dirty="0">
                <a:latin typeface="Gill Sans"/>
              </a:rPr>
              <a:t>Balans tussen stimulerende en prikkelende maatregelen:</a:t>
            </a:r>
          </a:p>
          <a:p>
            <a:pPr>
              <a:lnSpc>
                <a:spcPct val="120000"/>
              </a:lnSpc>
              <a:buFont typeface="Wingdings" panose="05000000000000000000" pitchFamily="2" charset="2"/>
              <a:buChar char="Ø"/>
              <a:defRPr/>
            </a:pPr>
            <a:r>
              <a:rPr lang="nl-NL" altLang="nl-NL" dirty="0">
                <a:latin typeface="Gill Sans"/>
              </a:rPr>
              <a:t>CO2 doel 2030 4,3 Mton</a:t>
            </a:r>
          </a:p>
          <a:p>
            <a:pPr>
              <a:lnSpc>
                <a:spcPct val="120000"/>
              </a:lnSpc>
              <a:buFont typeface="Wingdings" panose="05000000000000000000" pitchFamily="2" charset="2"/>
              <a:buChar char="Ø"/>
              <a:defRPr/>
            </a:pPr>
            <a:r>
              <a:rPr lang="nl-NL" altLang="nl-NL" dirty="0">
                <a:latin typeface="Gill Sans"/>
              </a:rPr>
              <a:t>Voortzetting Kas als Energiebron</a:t>
            </a:r>
          </a:p>
          <a:p>
            <a:pPr>
              <a:lnSpc>
                <a:spcPct val="120000"/>
              </a:lnSpc>
              <a:buFont typeface="Wingdings" panose="05000000000000000000" pitchFamily="2" charset="2"/>
              <a:buChar char="Ø"/>
              <a:defRPr/>
            </a:pPr>
            <a:r>
              <a:rPr lang="nl-NL" altLang="nl-NL" dirty="0">
                <a:latin typeface="Gill Sans"/>
              </a:rPr>
              <a:t>Afspraken over CO2-voorziening, restwarmte, geothermie en elektrificatie</a:t>
            </a:r>
          </a:p>
          <a:p>
            <a:pPr>
              <a:lnSpc>
                <a:spcPct val="120000"/>
              </a:lnSpc>
              <a:buFont typeface="Wingdings" panose="05000000000000000000" pitchFamily="2" charset="2"/>
              <a:buChar char="Ø"/>
              <a:defRPr/>
            </a:pPr>
            <a:r>
              <a:rPr lang="nl-NL" altLang="nl-NL" dirty="0">
                <a:latin typeface="Gill Sans"/>
              </a:rPr>
              <a:t>Afspraken over gebiedsaanpak</a:t>
            </a:r>
          </a:p>
          <a:p>
            <a:pPr>
              <a:lnSpc>
                <a:spcPct val="120000"/>
              </a:lnSpc>
              <a:buFont typeface="Wingdings" panose="05000000000000000000" pitchFamily="2" charset="2"/>
              <a:buChar char="Ø"/>
              <a:defRPr/>
            </a:pPr>
            <a:r>
              <a:rPr lang="nl-NL" altLang="nl-NL" dirty="0">
                <a:latin typeface="Gill Sans"/>
              </a:rPr>
              <a:t>Afspraken CO2-beprijzing</a:t>
            </a:r>
            <a:endParaRPr lang="nl-NL" altLang="nl-NL" i="1" dirty="0">
              <a:latin typeface="Gill Sans"/>
            </a:endParaRPr>
          </a:p>
        </p:txBody>
      </p:sp>
      <p:sp>
        <p:nvSpPr>
          <p:cNvPr id="2" name="Tekstvak 1"/>
          <p:cNvSpPr txBox="1"/>
          <p:nvPr/>
        </p:nvSpPr>
        <p:spPr>
          <a:xfrm>
            <a:off x="234950" y="4489810"/>
            <a:ext cx="5289235" cy="394210"/>
          </a:xfrm>
          <a:prstGeom prst="rect">
            <a:avLst/>
          </a:prstGeom>
          <a:noFill/>
        </p:spPr>
        <p:txBody>
          <a:bodyPr wrap="square" rtlCol="0">
            <a:spAutoFit/>
          </a:bodyPr>
          <a:lstStyle/>
          <a:p>
            <a:pPr marL="0" indent="0">
              <a:lnSpc>
                <a:spcPct val="120000"/>
              </a:lnSpc>
              <a:defRPr/>
            </a:pPr>
            <a:r>
              <a:rPr lang="nl-NL" altLang="nl-NL" i="1" dirty="0">
                <a:solidFill>
                  <a:srgbClr val="29952A"/>
                </a:solidFill>
                <a:latin typeface="Gill Sans"/>
              </a:rPr>
              <a:t>Het convenant staat op glastuinbouwnederland.nl </a:t>
            </a:r>
          </a:p>
        </p:txBody>
      </p:sp>
    </p:spTree>
    <p:extLst>
      <p:ext uri="{BB962C8B-B14F-4D97-AF65-F5344CB8AC3E}">
        <p14:creationId xmlns:p14="http://schemas.microsoft.com/office/powerpoint/2010/main" val="115585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5681"/>
          <a:stretch/>
        </p:blipFill>
        <p:spPr>
          <a:xfrm>
            <a:off x="0" y="0"/>
            <a:ext cx="9144000" cy="1602557"/>
          </a:xfrm>
          <a:prstGeom prst="rect">
            <a:avLst/>
          </a:prstGeom>
        </p:spPr>
      </p:pic>
      <p:sp>
        <p:nvSpPr>
          <p:cNvPr id="14339" name="Tekstvak 10"/>
          <p:cNvSpPr txBox="1">
            <a:spLocks noChangeArrowheads="1"/>
          </p:cNvSpPr>
          <p:nvPr/>
        </p:nvSpPr>
        <p:spPr bwMode="auto">
          <a:xfrm>
            <a:off x="231775" y="922735"/>
            <a:ext cx="4280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nl-NL" altLang="nl-NL" sz="3000" dirty="0">
                <a:solidFill>
                  <a:srgbClr val="29952A"/>
                </a:solidFill>
                <a:latin typeface="Gill Sans"/>
                <a:ea typeface="Gill Sans SemiBold"/>
                <a:cs typeface="Gill Sans SemiBold"/>
              </a:rPr>
              <a:t>Energiebesparingsplicht</a:t>
            </a:r>
          </a:p>
        </p:txBody>
      </p:sp>
      <p:sp>
        <p:nvSpPr>
          <p:cNvPr id="14340" name="Tekstvak 2"/>
          <p:cNvSpPr txBox="1">
            <a:spLocks noChangeArrowheads="1"/>
          </p:cNvSpPr>
          <p:nvPr/>
        </p:nvSpPr>
        <p:spPr bwMode="auto">
          <a:xfrm>
            <a:off x="231775" y="1641576"/>
            <a:ext cx="85788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defRPr/>
            </a:pPr>
            <a:r>
              <a:rPr lang="nl-NL" altLang="nl-NL" sz="2000" dirty="0">
                <a:latin typeface="Gill Sans"/>
              </a:rPr>
              <a:t>Verplichte investering in besparingsmaatregelen &lt; 5 jaar</a:t>
            </a:r>
          </a:p>
          <a:p>
            <a:pPr>
              <a:lnSpc>
                <a:spcPct val="120000"/>
              </a:lnSpc>
              <a:buFont typeface="Wingdings" panose="05000000000000000000" pitchFamily="2" charset="2"/>
              <a:buChar char="Ø"/>
              <a:defRPr/>
            </a:pPr>
            <a:r>
              <a:rPr lang="nl-NL" altLang="nl-NL" sz="2000" dirty="0">
                <a:latin typeface="Gill Sans"/>
              </a:rPr>
              <a:t>Voor bedrijven tot 170.000m3 </a:t>
            </a:r>
          </a:p>
          <a:p>
            <a:pPr lvl="1">
              <a:lnSpc>
                <a:spcPct val="120000"/>
              </a:lnSpc>
              <a:buFont typeface="Wingdings" panose="05000000000000000000" pitchFamily="2" charset="2"/>
              <a:buChar char="Ø"/>
              <a:defRPr/>
            </a:pPr>
            <a:r>
              <a:rPr lang="nl-NL" altLang="nl-NL" sz="2000" dirty="0">
                <a:latin typeface="Gill Sans"/>
              </a:rPr>
              <a:t>Deze groep moet door TNO vastgestelde energieprijzen gebruiken </a:t>
            </a:r>
          </a:p>
          <a:p>
            <a:pPr>
              <a:lnSpc>
                <a:spcPct val="120000"/>
              </a:lnSpc>
              <a:buFont typeface="Wingdings" panose="05000000000000000000" pitchFamily="2" charset="2"/>
              <a:buChar char="Ø"/>
              <a:defRPr/>
            </a:pPr>
            <a:r>
              <a:rPr lang="nl-NL" altLang="nl-NL" sz="2000" dirty="0">
                <a:latin typeface="Gill Sans"/>
              </a:rPr>
              <a:t>Bedrijven boven de 170.000m3 vallen onder de onderzoek plicht</a:t>
            </a:r>
          </a:p>
          <a:p>
            <a:pPr lvl="1">
              <a:lnSpc>
                <a:spcPct val="120000"/>
              </a:lnSpc>
              <a:buFont typeface="Wingdings" panose="05000000000000000000" pitchFamily="2" charset="2"/>
              <a:buChar char="Ø"/>
              <a:defRPr/>
            </a:pPr>
            <a:r>
              <a:rPr lang="nl-NL" altLang="nl-NL" sz="2000" dirty="0">
                <a:latin typeface="Gill Sans"/>
              </a:rPr>
              <a:t>Deze groep kan zijn eigen energieprijzen gebruiken bij het rekenen</a:t>
            </a:r>
          </a:p>
          <a:p>
            <a:pPr>
              <a:lnSpc>
                <a:spcPct val="120000"/>
              </a:lnSpc>
              <a:buFont typeface="Wingdings" panose="05000000000000000000" pitchFamily="2" charset="2"/>
              <a:buChar char="Ø"/>
              <a:defRPr/>
            </a:pPr>
            <a:r>
              <a:rPr lang="nl-NL" altLang="nl-NL" sz="2000" dirty="0">
                <a:latin typeface="Gill Sans"/>
              </a:rPr>
              <a:t>Internet consultatie liep t/m 25 mei</a:t>
            </a:r>
          </a:p>
          <a:p>
            <a:pPr>
              <a:lnSpc>
                <a:spcPct val="120000"/>
              </a:lnSpc>
              <a:buFont typeface="Wingdings" panose="05000000000000000000" pitchFamily="2" charset="2"/>
              <a:buChar char="Ø"/>
              <a:defRPr/>
            </a:pPr>
            <a:r>
              <a:rPr lang="nl-NL" altLang="nl-NL" sz="2000" dirty="0">
                <a:latin typeface="Gill Sans"/>
              </a:rPr>
              <a:t>1 december dienen de plannen aangeleverd te worden</a:t>
            </a:r>
          </a:p>
          <a:p>
            <a:pPr>
              <a:lnSpc>
                <a:spcPct val="120000"/>
              </a:lnSpc>
              <a:buFont typeface="Wingdings" panose="05000000000000000000" pitchFamily="2" charset="2"/>
              <a:buChar char="Ø"/>
              <a:defRPr/>
            </a:pPr>
            <a:r>
              <a:rPr lang="nl-NL" altLang="nl-NL" sz="2000" b="1" dirty="0">
                <a:latin typeface="Gill Sans"/>
              </a:rPr>
              <a:t>Advies: Zoek contact met omgevingsdienst en/of adviesbureau</a:t>
            </a:r>
          </a:p>
          <a:p>
            <a:pPr marL="0" indent="0">
              <a:lnSpc>
                <a:spcPct val="120000"/>
              </a:lnSpc>
              <a:defRPr/>
            </a:pPr>
            <a:endParaRPr lang="nl-NL" altLang="nl-NL" sz="2000" dirty="0">
              <a:latin typeface="Gill Sans"/>
            </a:endParaRPr>
          </a:p>
          <a:p>
            <a:pPr>
              <a:lnSpc>
                <a:spcPct val="120000"/>
              </a:lnSpc>
              <a:buFont typeface="Wingdings" panose="05000000000000000000" pitchFamily="2" charset="2"/>
              <a:buChar char="Ø"/>
              <a:defRPr/>
            </a:pPr>
            <a:endParaRPr lang="nl-NL" altLang="nl-NL" sz="2000" dirty="0">
              <a:latin typeface="Gill Sans"/>
            </a:endParaRPr>
          </a:p>
        </p:txBody>
      </p:sp>
    </p:spTree>
    <p:extLst>
      <p:ext uri="{BB962C8B-B14F-4D97-AF65-F5344CB8AC3E}">
        <p14:creationId xmlns:p14="http://schemas.microsoft.com/office/powerpoint/2010/main" val="480188179"/>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id="{57083EA1-3F11-4FEF-8446-20EFDD61A46D}" vid="{B64A0359-C5EE-46D1-951C-FBF6FC6949A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2120</TotalTime>
  <Words>1038</Words>
  <Application>Microsoft Office PowerPoint</Application>
  <PresentationFormat>Diavoorstelling (16:9)</PresentationFormat>
  <Paragraphs>159</Paragraphs>
  <Slides>14</Slides>
  <Notes>8</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14</vt:i4>
      </vt:variant>
    </vt:vector>
  </HeadingPairs>
  <TitlesOfParts>
    <vt:vector size="21" baseType="lpstr">
      <vt:lpstr>Arial</vt:lpstr>
      <vt:lpstr>Calibri</vt:lpstr>
      <vt:lpstr>Gill Sans</vt:lpstr>
      <vt:lpstr>Gill Sans SemiBold</vt:lpstr>
      <vt:lpstr>Wingdings</vt:lpstr>
      <vt:lpstr>blank</vt:lpstr>
      <vt:lpstr>Worksheet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CloudedHosting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Amy van der Lei</dc:creator>
  <cp:lastModifiedBy>Alexander Formsma</cp:lastModifiedBy>
  <cp:revision>92</cp:revision>
  <dcterms:created xsi:type="dcterms:W3CDTF">2022-06-27T14:07:36Z</dcterms:created>
  <dcterms:modified xsi:type="dcterms:W3CDTF">2023-11-06T15:01:33Z</dcterms:modified>
</cp:coreProperties>
</file>